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4"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6" autoAdjust="0"/>
    <p:restoredTop sz="94660"/>
  </p:normalViewPr>
  <p:slideViewPr>
    <p:cSldViewPr snapToGrid="0">
      <p:cViewPr varScale="1">
        <p:scale>
          <a:sx n="68" d="100"/>
          <a:sy n="68" d="100"/>
        </p:scale>
        <p:origin x="60" y="11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jpg>
</file>

<file path=ppt/media/image2.png>
</file>

<file path=ppt/media/image3.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3/27/2019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3/27/2019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3/27/2019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3/27/2019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3/27/2019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3/27/2019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3/27/2019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3/27/2019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3/27/2019</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3/27/2019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3/27/2019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3/27/2019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3/27/2019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3/27/2019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3/27/2019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3/27/2019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3/27/2019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3/27/2019</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hyperlink" Target="https://prottapp.com/p/8d406a" TargetMode="Externa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hyperlink" Target="https://prottapp.com/p/972b1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E3E50-3FC1-4671-839D-DDD963569395}"/>
              </a:ext>
            </a:extLst>
          </p:cNvPr>
          <p:cNvSpPr>
            <a:spLocks noGrp="1"/>
          </p:cNvSpPr>
          <p:nvPr>
            <p:ph type="ctrTitle"/>
          </p:nvPr>
        </p:nvSpPr>
        <p:spPr>
          <a:xfrm>
            <a:off x="680322" y="2681494"/>
            <a:ext cx="8144134" cy="1475775"/>
          </a:xfrm>
        </p:spPr>
        <p:txBody>
          <a:bodyPr/>
          <a:lstStyle/>
          <a:p>
            <a:pPr algn="l"/>
            <a:r>
              <a:rPr lang="en-IN" dirty="0"/>
              <a:t>Task 1.6</a:t>
            </a:r>
            <a:br>
              <a:rPr lang="en-IN" dirty="0"/>
            </a:br>
            <a:r>
              <a:rPr lang="en-IN" dirty="0"/>
              <a:t>Usability Test</a:t>
            </a:r>
          </a:p>
        </p:txBody>
      </p:sp>
      <p:sp>
        <p:nvSpPr>
          <p:cNvPr id="3" name="Subtitle 2">
            <a:extLst>
              <a:ext uri="{FF2B5EF4-FFF2-40B4-BE49-F238E27FC236}">
                <a16:creationId xmlns:a16="http://schemas.microsoft.com/office/drawing/2014/main" id="{FB3A53C2-2CA7-4395-ABAB-CEEE3A65E83F}"/>
              </a:ext>
            </a:extLst>
          </p:cNvPr>
          <p:cNvSpPr>
            <a:spLocks noGrp="1"/>
          </p:cNvSpPr>
          <p:nvPr>
            <p:ph type="subTitle" idx="1"/>
          </p:nvPr>
        </p:nvSpPr>
        <p:spPr>
          <a:xfrm>
            <a:off x="680322" y="4394040"/>
            <a:ext cx="7599766" cy="503330"/>
          </a:xfrm>
        </p:spPr>
        <p:txBody>
          <a:bodyPr/>
          <a:lstStyle/>
          <a:p>
            <a:pPr algn="l"/>
            <a:r>
              <a:rPr lang="en-US" dirty="0"/>
              <a:t>Submitted by: Minal Bombatkar</a:t>
            </a:r>
            <a:endParaRPr lang="en-IN" dirty="0"/>
          </a:p>
        </p:txBody>
      </p:sp>
    </p:spTree>
    <p:extLst>
      <p:ext uri="{BB962C8B-B14F-4D97-AF65-F5344CB8AC3E}">
        <p14:creationId xmlns:p14="http://schemas.microsoft.com/office/powerpoint/2010/main" val="1629282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B9643-8384-4925-982C-B04BC993BCFA}"/>
              </a:ext>
            </a:extLst>
          </p:cNvPr>
          <p:cNvSpPr>
            <a:spLocks noGrp="1"/>
          </p:cNvSpPr>
          <p:nvPr>
            <p:ph type="title"/>
          </p:nvPr>
        </p:nvSpPr>
        <p:spPr>
          <a:xfrm>
            <a:off x="276414" y="753228"/>
            <a:ext cx="4334855" cy="604347"/>
          </a:xfrm>
        </p:spPr>
        <p:txBody>
          <a:bodyPr/>
          <a:lstStyle/>
          <a:p>
            <a:r>
              <a:rPr lang="en-IN" dirty="0"/>
              <a:t>Usability Test Plan</a:t>
            </a:r>
          </a:p>
        </p:txBody>
      </p:sp>
      <p:sp>
        <p:nvSpPr>
          <p:cNvPr id="3" name="Content Placeholder 2">
            <a:extLst>
              <a:ext uri="{FF2B5EF4-FFF2-40B4-BE49-F238E27FC236}">
                <a16:creationId xmlns:a16="http://schemas.microsoft.com/office/drawing/2014/main" id="{A0F49DC3-7049-4DA9-8A65-9BB7087E8A85}"/>
              </a:ext>
            </a:extLst>
          </p:cNvPr>
          <p:cNvSpPr>
            <a:spLocks noGrp="1"/>
          </p:cNvSpPr>
          <p:nvPr>
            <p:ph idx="1"/>
          </p:nvPr>
        </p:nvSpPr>
        <p:spPr>
          <a:xfrm>
            <a:off x="242756" y="1551499"/>
            <a:ext cx="7902696" cy="369332"/>
          </a:xfrm>
        </p:spPr>
        <p:txBody>
          <a:bodyPr>
            <a:normAutofit fontScale="92500" lnSpcReduction="10000"/>
          </a:bodyPr>
          <a:lstStyle/>
          <a:p>
            <a:pPr marL="0" indent="0">
              <a:buNone/>
            </a:pPr>
            <a:r>
              <a:rPr lang="en-IN" dirty="0"/>
              <a:t>Testing : The usability of our new vocabulary learning app</a:t>
            </a:r>
          </a:p>
          <a:p>
            <a:pPr marL="0" indent="0">
              <a:buNone/>
            </a:pPr>
            <a:endParaRPr lang="en-IN" dirty="0"/>
          </a:p>
        </p:txBody>
      </p:sp>
      <p:sp>
        <p:nvSpPr>
          <p:cNvPr id="5" name="TextBox 4">
            <a:extLst>
              <a:ext uri="{FF2B5EF4-FFF2-40B4-BE49-F238E27FC236}">
                <a16:creationId xmlns:a16="http://schemas.microsoft.com/office/drawing/2014/main" id="{3744DA22-52B5-4A50-BB09-26020EB4DF13}"/>
              </a:ext>
            </a:extLst>
          </p:cNvPr>
          <p:cNvSpPr txBox="1"/>
          <p:nvPr/>
        </p:nvSpPr>
        <p:spPr>
          <a:xfrm>
            <a:off x="5486400" y="2232703"/>
            <a:ext cx="6226897" cy="4801314"/>
          </a:xfrm>
          <a:prstGeom prst="rect">
            <a:avLst/>
          </a:prstGeom>
          <a:noFill/>
        </p:spPr>
        <p:txBody>
          <a:bodyPr wrap="square" rtlCol="0">
            <a:spAutoFit/>
          </a:bodyPr>
          <a:lstStyle/>
          <a:p>
            <a:r>
              <a:rPr lang="en-IN" dirty="0"/>
              <a:t>METRICS</a:t>
            </a:r>
          </a:p>
          <a:p>
            <a:r>
              <a:rPr lang="en-IN" dirty="0"/>
              <a:t>Jakob Nielsen’s severity rating scale</a:t>
            </a:r>
          </a:p>
          <a:p>
            <a:pPr lvl="0"/>
            <a:endParaRPr lang="en-IN" b="1" dirty="0"/>
          </a:p>
          <a:p>
            <a:pPr lvl="0"/>
            <a:r>
              <a:rPr lang="en-IN" b="1" dirty="0"/>
              <a:t>0</a:t>
            </a:r>
            <a:r>
              <a:rPr lang="en-IN" dirty="0"/>
              <a:t> = I don't agree that this is a usability problem at all</a:t>
            </a:r>
          </a:p>
          <a:p>
            <a:pPr lvl="0"/>
            <a:endParaRPr lang="en-IN" dirty="0"/>
          </a:p>
          <a:p>
            <a:pPr lvl="0"/>
            <a:r>
              <a:rPr lang="en-IN" b="1" dirty="0"/>
              <a:t>1</a:t>
            </a:r>
            <a:r>
              <a:rPr lang="en-IN" dirty="0"/>
              <a:t> = Cosmetic problem only: need not be fixed unless extra time is available on project</a:t>
            </a:r>
          </a:p>
          <a:p>
            <a:pPr lvl="0"/>
            <a:endParaRPr lang="en-IN" dirty="0"/>
          </a:p>
          <a:p>
            <a:pPr lvl="0"/>
            <a:r>
              <a:rPr lang="en-IN" b="1" dirty="0"/>
              <a:t>2</a:t>
            </a:r>
            <a:r>
              <a:rPr lang="en-IN" dirty="0"/>
              <a:t> = Minor usability problem: fixing this should be given low priority</a:t>
            </a:r>
          </a:p>
          <a:p>
            <a:pPr lvl="0"/>
            <a:endParaRPr lang="en-IN" dirty="0"/>
          </a:p>
          <a:p>
            <a:pPr lvl="0"/>
            <a:r>
              <a:rPr lang="en-IN" b="1" dirty="0"/>
              <a:t>3</a:t>
            </a:r>
            <a:r>
              <a:rPr lang="en-IN" dirty="0"/>
              <a:t> = Major usability problem: important to fix and should be given high priority</a:t>
            </a:r>
          </a:p>
          <a:p>
            <a:pPr lvl="0"/>
            <a:endParaRPr lang="en-IN" dirty="0"/>
          </a:p>
          <a:p>
            <a:pPr lvl="0"/>
            <a:r>
              <a:rPr lang="en-IN" b="1" dirty="0"/>
              <a:t>4</a:t>
            </a:r>
            <a:r>
              <a:rPr lang="en-IN" dirty="0"/>
              <a:t> = Usability catastrophe: imperative to fix before product can be released</a:t>
            </a:r>
          </a:p>
          <a:p>
            <a:endParaRPr lang="en-IN" dirty="0"/>
          </a:p>
        </p:txBody>
      </p:sp>
      <p:sp>
        <p:nvSpPr>
          <p:cNvPr id="7" name="TextBox 6">
            <a:extLst>
              <a:ext uri="{FF2B5EF4-FFF2-40B4-BE49-F238E27FC236}">
                <a16:creationId xmlns:a16="http://schemas.microsoft.com/office/drawing/2014/main" id="{B7C1B346-4A36-4E6B-936D-74755AF48B0A}"/>
              </a:ext>
            </a:extLst>
          </p:cNvPr>
          <p:cNvSpPr txBox="1"/>
          <p:nvPr/>
        </p:nvSpPr>
        <p:spPr>
          <a:xfrm>
            <a:off x="242756" y="2232703"/>
            <a:ext cx="4772420" cy="3416320"/>
          </a:xfrm>
          <a:prstGeom prst="rect">
            <a:avLst/>
          </a:prstGeom>
          <a:noFill/>
        </p:spPr>
        <p:txBody>
          <a:bodyPr wrap="square" rtlCol="0">
            <a:spAutoFit/>
          </a:bodyPr>
          <a:lstStyle/>
          <a:p>
            <a:r>
              <a:rPr lang="en-IN" dirty="0"/>
              <a:t>SCOPE</a:t>
            </a:r>
          </a:p>
          <a:p>
            <a:r>
              <a:rPr lang="en-IN" dirty="0"/>
              <a:t>Test Usability for a Language Learning App</a:t>
            </a:r>
          </a:p>
          <a:p>
            <a:endParaRPr lang="en-IN" dirty="0"/>
          </a:p>
          <a:p>
            <a:r>
              <a:rPr lang="en-IN" dirty="0"/>
              <a:t>SCHEDULE</a:t>
            </a:r>
          </a:p>
          <a:p>
            <a:r>
              <a:rPr lang="en-IN" dirty="0"/>
              <a:t>Follow “Unmoderated tests method” using video call app</a:t>
            </a:r>
          </a:p>
          <a:p>
            <a:endParaRPr lang="en-IN" dirty="0"/>
          </a:p>
          <a:p>
            <a:r>
              <a:rPr lang="en-IN" dirty="0"/>
              <a:t>SESSIONS</a:t>
            </a:r>
          </a:p>
          <a:p>
            <a:r>
              <a:rPr lang="en-IN" dirty="0"/>
              <a:t>about 10 min to 15 min meeting with 3 users</a:t>
            </a:r>
          </a:p>
          <a:p>
            <a:endParaRPr lang="en-IN" dirty="0"/>
          </a:p>
          <a:p>
            <a:r>
              <a:rPr lang="en-IN" dirty="0"/>
              <a:t>EQUIPMENT</a:t>
            </a:r>
          </a:p>
          <a:p>
            <a:r>
              <a:rPr lang="en-IN" dirty="0"/>
              <a:t>Computer, Android phone used for </a:t>
            </a:r>
            <a:r>
              <a:rPr lang="en-IN" dirty="0" err="1"/>
              <a:t>Prott</a:t>
            </a:r>
            <a:r>
              <a:rPr lang="en-IN" dirty="0"/>
              <a:t> App </a:t>
            </a:r>
          </a:p>
        </p:txBody>
      </p:sp>
      <p:cxnSp>
        <p:nvCxnSpPr>
          <p:cNvPr id="8" name="Straight Connector 7">
            <a:extLst>
              <a:ext uri="{FF2B5EF4-FFF2-40B4-BE49-F238E27FC236}">
                <a16:creationId xmlns:a16="http://schemas.microsoft.com/office/drawing/2014/main" id="{F215A342-2DCA-4CB3-8AC1-2C0DF1EFDE93}"/>
              </a:ext>
            </a:extLst>
          </p:cNvPr>
          <p:cNvCxnSpPr>
            <a:cxnSpLocks/>
          </p:cNvCxnSpPr>
          <p:nvPr/>
        </p:nvCxnSpPr>
        <p:spPr>
          <a:xfrm>
            <a:off x="5093712" y="2176609"/>
            <a:ext cx="0" cy="4431754"/>
          </a:xfrm>
          <a:prstGeom prst="line">
            <a:avLst/>
          </a:prstGeom>
          <a:ln w="38100"/>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393492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1CECF2D-6B61-4C1C-A114-4E46592C7C7B}"/>
              </a:ext>
            </a:extLst>
          </p:cNvPr>
          <p:cNvSpPr txBox="1"/>
          <p:nvPr/>
        </p:nvSpPr>
        <p:spPr>
          <a:xfrm>
            <a:off x="914401" y="287037"/>
            <a:ext cx="3365890" cy="590931"/>
          </a:xfrm>
          <a:prstGeom prst="rect">
            <a:avLst/>
          </a:prstGeom>
        </p:spPr>
        <p:txBody>
          <a:bodyPr vert="horz" lIns="91440" tIns="45720" rIns="91440" bIns="45720" rtlCol="0" anchor="ctr">
            <a:normAutofit/>
          </a:bodyPr>
          <a:lstStyle>
            <a:lvl1pPr defTabSz="914400">
              <a:lnSpc>
                <a:spcPct val="90000"/>
              </a:lnSpc>
              <a:spcBef>
                <a:spcPct val="0"/>
              </a:spcBef>
              <a:buNone/>
              <a:defRPr sz="3600">
                <a:latin typeface="+mj-lt"/>
                <a:ea typeface="+mj-ea"/>
                <a:cs typeface="+mj-cs"/>
              </a:defRPr>
            </a:lvl1pPr>
          </a:lstStyle>
          <a:p>
            <a:r>
              <a:rPr lang="en-IN" dirty="0"/>
              <a:t>DIRECT TASKS</a:t>
            </a:r>
          </a:p>
        </p:txBody>
      </p:sp>
      <p:sp>
        <p:nvSpPr>
          <p:cNvPr id="5" name="TextBox 4">
            <a:extLst>
              <a:ext uri="{FF2B5EF4-FFF2-40B4-BE49-F238E27FC236}">
                <a16:creationId xmlns:a16="http://schemas.microsoft.com/office/drawing/2014/main" id="{A6EADFEC-5F63-4FEA-9D14-6BF8B0D0D9C6}"/>
              </a:ext>
            </a:extLst>
          </p:cNvPr>
          <p:cNvSpPr txBox="1"/>
          <p:nvPr/>
        </p:nvSpPr>
        <p:spPr>
          <a:xfrm>
            <a:off x="6749543" y="287037"/>
            <a:ext cx="3830565" cy="590931"/>
          </a:xfrm>
          <a:prstGeom prst="rect">
            <a:avLst/>
          </a:prstGeom>
        </p:spPr>
        <p:txBody>
          <a:bodyPr vert="horz" lIns="91440" tIns="45720" rIns="91440" bIns="45720" rtlCol="0" anchor="ctr">
            <a:noAutofit/>
          </a:bodyPr>
          <a:lstStyle>
            <a:lvl1pPr defTabSz="914400">
              <a:lnSpc>
                <a:spcPct val="90000"/>
              </a:lnSpc>
              <a:spcBef>
                <a:spcPct val="0"/>
              </a:spcBef>
              <a:buNone/>
              <a:defRPr sz="3600">
                <a:latin typeface="+mj-lt"/>
                <a:ea typeface="+mj-ea"/>
                <a:cs typeface="+mj-cs"/>
              </a:defRPr>
            </a:lvl1pPr>
          </a:lstStyle>
          <a:p>
            <a:r>
              <a:rPr lang="en-IN" dirty="0"/>
              <a:t>SCENARIO TASKS</a:t>
            </a:r>
          </a:p>
        </p:txBody>
      </p:sp>
      <p:sp>
        <p:nvSpPr>
          <p:cNvPr id="6" name="TextBox 5">
            <a:extLst>
              <a:ext uri="{FF2B5EF4-FFF2-40B4-BE49-F238E27FC236}">
                <a16:creationId xmlns:a16="http://schemas.microsoft.com/office/drawing/2014/main" id="{02956231-923C-407C-B126-A30E42813EEE}"/>
              </a:ext>
            </a:extLst>
          </p:cNvPr>
          <p:cNvSpPr txBox="1"/>
          <p:nvPr/>
        </p:nvSpPr>
        <p:spPr>
          <a:xfrm>
            <a:off x="269269" y="1126695"/>
            <a:ext cx="4566390" cy="3693319"/>
          </a:xfrm>
          <a:prstGeom prst="rect">
            <a:avLst/>
          </a:prstGeom>
          <a:noFill/>
        </p:spPr>
        <p:txBody>
          <a:bodyPr wrap="square" rtlCol="0">
            <a:spAutoFit/>
          </a:bodyPr>
          <a:lstStyle/>
          <a:p>
            <a:pPr marL="342900" indent="-342900">
              <a:buAutoNum type="arabicPeriod"/>
            </a:pPr>
            <a:r>
              <a:rPr lang="en-IN" dirty="0"/>
              <a:t>Sign up process for first time user</a:t>
            </a:r>
          </a:p>
          <a:p>
            <a:pPr marL="342900" indent="-342900">
              <a:buAutoNum type="arabicPeriod"/>
            </a:pPr>
            <a:endParaRPr lang="en-IN" dirty="0"/>
          </a:p>
          <a:p>
            <a:r>
              <a:rPr lang="en-IN" dirty="0"/>
              <a:t>2. User will learn new vocabulary from </a:t>
            </a:r>
            <a:br>
              <a:rPr lang="en-IN" dirty="0"/>
            </a:br>
            <a:r>
              <a:rPr lang="en-IN" dirty="0"/>
              <a:t>    Dictionary feature</a:t>
            </a:r>
          </a:p>
          <a:p>
            <a:endParaRPr lang="en-IN" dirty="0"/>
          </a:p>
          <a:p>
            <a:r>
              <a:rPr lang="en-IN" dirty="0"/>
              <a:t>3. User will memorise the vocabulary </a:t>
            </a:r>
            <a:br>
              <a:rPr lang="en-IN" dirty="0"/>
            </a:br>
            <a:r>
              <a:rPr lang="en-IN" dirty="0"/>
              <a:t>    using Flash cards </a:t>
            </a:r>
          </a:p>
          <a:p>
            <a:endParaRPr lang="en-IN" dirty="0"/>
          </a:p>
          <a:p>
            <a:r>
              <a:rPr lang="en-IN" dirty="0"/>
              <a:t>4. Study Vocabulary Set from existing lists </a:t>
            </a:r>
            <a:br>
              <a:rPr lang="en-IN" dirty="0"/>
            </a:br>
            <a:r>
              <a:rPr lang="en-IN" dirty="0"/>
              <a:t>    or create own set</a:t>
            </a:r>
          </a:p>
          <a:p>
            <a:endParaRPr lang="en-IN" dirty="0"/>
          </a:p>
          <a:p>
            <a:r>
              <a:rPr lang="en-IN" dirty="0"/>
              <a:t>5. Adding study remainder alarm as per </a:t>
            </a:r>
            <a:br>
              <a:rPr lang="en-IN" dirty="0"/>
            </a:br>
            <a:r>
              <a:rPr lang="en-IN" dirty="0"/>
              <a:t>   available time of user</a:t>
            </a:r>
          </a:p>
        </p:txBody>
      </p:sp>
      <p:sp>
        <p:nvSpPr>
          <p:cNvPr id="7" name="TextBox 6">
            <a:extLst>
              <a:ext uri="{FF2B5EF4-FFF2-40B4-BE49-F238E27FC236}">
                <a16:creationId xmlns:a16="http://schemas.microsoft.com/office/drawing/2014/main" id="{F5BAB18A-B0DC-4385-BB84-A084EA293A3D}"/>
              </a:ext>
            </a:extLst>
          </p:cNvPr>
          <p:cNvSpPr txBox="1"/>
          <p:nvPr/>
        </p:nvSpPr>
        <p:spPr>
          <a:xfrm>
            <a:off x="5002086" y="1126695"/>
            <a:ext cx="7008530" cy="5355312"/>
          </a:xfrm>
          <a:prstGeom prst="rect">
            <a:avLst/>
          </a:prstGeom>
          <a:noFill/>
        </p:spPr>
        <p:txBody>
          <a:bodyPr wrap="square" rtlCol="0">
            <a:spAutoFit/>
          </a:bodyPr>
          <a:lstStyle/>
          <a:p>
            <a:r>
              <a:rPr lang="en-IN" dirty="0"/>
              <a:t>1.   This is Vocabulary app which can help you learn new</a:t>
            </a:r>
          </a:p>
          <a:p>
            <a:pPr lvl="1"/>
            <a:r>
              <a:rPr lang="en-IN" dirty="0"/>
              <a:t>Vocabulary with correct pronunciation and practices your vocabularies by playing Flash cards game. </a:t>
            </a:r>
          </a:p>
          <a:p>
            <a:pPr lvl="1"/>
            <a:r>
              <a:rPr lang="en-IN" dirty="0"/>
              <a:t>How would you start as a first time user?</a:t>
            </a:r>
          </a:p>
          <a:p>
            <a:endParaRPr lang="en-IN" dirty="0"/>
          </a:p>
          <a:p>
            <a:r>
              <a:rPr lang="en-IN" dirty="0"/>
              <a:t>2.   Once you have created an account, you can automatically</a:t>
            </a:r>
          </a:p>
          <a:p>
            <a:pPr lvl="1"/>
            <a:r>
              <a:rPr lang="en-IN" dirty="0"/>
              <a:t>log in from your phone anytime, anywhere when you want. Which method you prefer to start learning?</a:t>
            </a:r>
          </a:p>
          <a:p>
            <a:pPr lvl="1"/>
            <a:endParaRPr lang="en-IN" dirty="0"/>
          </a:p>
          <a:p>
            <a:r>
              <a:rPr lang="en-IN" dirty="0"/>
              <a:t>3.   The dictionary feature of app provides reading, listing and</a:t>
            </a:r>
            <a:br>
              <a:rPr lang="en-IN" dirty="0"/>
            </a:br>
            <a:r>
              <a:rPr lang="en-IN" dirty="0"/>
              <a:t>      hearing the definition of the new words with examples, What     </a:t>
            </a:r>
            <a:br>
              <a:rPr lang="en-IN" dirty="0"/>
            </a:br>
            <a:r>
              <a:rPr lang="en-IN" dirty="0"/>
              <a:t>      do you do to memorise the new words?</a:t>
            </a:r>
          </a:p>
          <a:p>
            <a:endParaRPr lang="en-IN" dirty="0"/>
          </a:p>
          <a:p>
            <a:r>
              <a:rPr lang="en-IN" dirty="0"/>
              <a:t>4.  In Flash cards feature, it help to create own set, how would </a:t>
            </a:r>
            <a:br>
              <a:rPr lang="en-IN" dirty="0"/>
            </a:br>
            <a:r>
              <a:rPr lang="en-IN" dirty="0"/>
              <a:t>     you do so? How would you add new vocabulary or edit old </a:t>
            </a:r>
            <a:br>
              <a:rPr lang="en-IN" dirty="0"/>
            </a:br>
            <a:r>
              <a:rPr lang="en-IN" dirty="0"/>
              <a:t>     ones?</a:t>
            </a:r>
          </a:p>
          <a:p>
            <a:r>
              <a:rPr lang="en-IN" dirty="0"/>
              <a:t> </a:t>
            </a:r>
          </a:p>
          <a:p>
            <a:r>
              <a:rPr lang="en-IN" dirty="0"/>
              <a:t>5.   To keep user motivated for learning there is Remainder alarm </a:t>
            </a:r>
            <a:br>
              <a:rPr lang="en-IN" dirty="0"/>
            </a:br>
            <a:r>
              <a:rPr lang="en-IN" dirty="0"/>
              <a:t>      feature. Do you think it will work for you? And how?</a:t>
            </a:r>
          </a:p>
        </p:txBody>
      </p:sp>
      <p:cxnSp>
        <p:nvCxnSpPr>
          <p:cNvPr id="9" name="Straight Connector 8">
            <a:extLst>
              <a:ext uri="{FF2B5EF4-FFF2-40B4-BE49-F238E27FC236}">
                <a16:creationId xmlns:a16="http://schemas.microsoft.com/office/drawing/2014/main" id="{3022AFF0-B0EC-4FF3-B531-39FC305C3A97}"/>
              </a:ext>
            </a:extLst>
          </p:cNvPr>
          <p:cNvCxnSpPr>
            <a:cxnSpLocks/>
          </p:cNvCxnSpPr>
          <p:nvPr/>
        </p:nvCxnSpPr>
        <p:spPr>
          <a:xfrm>
            <a:off x="4863710" y="1172455"/>
            <a:ext cx="0" cy="5127372"/>
          </a:xfrm>
          <a:prstGeom prst="line">
            <a:avLst/>
          </a:prstGeom>
          <a:ln w="38100"/>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721853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1CECF2D-6B61-4C1C-A114-4E46592C7C7B}"/>
              </a:ext>
            </a:extLst>
          </p:cNvPr>
          <p:cNvSpPr txBox="1"/>
          <p:nvPr/>
        </p:nvSpPr>
        <p:spPr>
          <a:xfrm>
            <a:off x="179512" y="444234"/>
            <a:ext cx="3365890" cy="541501"/>
          </a:xfrm>
          <a:prstGeom prst="rect">
            <a:avLst/>
          </a:prstGeom>
        </p:spPr>
        <p:txBody>
          <a:bodyPr vert="horz" lIns="91440" tIns="45720" rIns="91440" bIns="45720" rtlCol="0" anchor="ctr">
            <a:normAutofit fontScale="77500" lnSpcReduction="20000"/>
          </a:bodyPr>
          <a:lstStyle>
            <a:lvl1pPr defTabSz="914400">
              <a:lnSpc>
                <a:spcPct val="90000"/>
              </a:lnSpc>
              <a:spcBef>
                <a:spcPct val="0"/>
              </a:spcBef>
              <a:buNone/>
              <a:defRPr sz="3600">
                <a:latin typeface="+mj-lt"/>
                <a:ea typeface="+mj-ea"/>
                <a:cs typeface="+mj-cs"/>
              </a:defRPr>
            </a:lvl1pPr>
          </a:lstStyle>
          <a:p>
            <a:r>
              <a:rPr lang="en-IN" b="1" dirty="0"/>
              <a:t>INTERVIEWE - KATE</a:t>
            </a:r>
            <a:endParaRPr lang="en-IN" dirty="0"/>
          </a:p>
        </p:txBody>
      </p:sp>
      <p:sp>
        <p:nvSpPr>
          <p:cNvPr id="7" name="TextBox 6">
            <a:extLst>
              <a:ext uri="{FF2B5EF4-FFF2-40B4-BE49-F238E27FC236}">
                <a16:creationId xmlns:a16="http://schemas.microsoft.com/office/drawing/2014/main" id="{F5BAB18A-B0DC-4385-BB84-A084EA293A3D}"/>
              </a:ext>
            </a:extLst>
          </p:cNvPr>
          <p:cNvSpPr txBox="1"/>
          <p:nvPr/>
        </p:nvSpPr>
        <p:spPr>
          <a:xfrm>
            <a:off x="3737063" y="553625"/>
            <a:ext cx="8075311" cy="1200329"/>
          </a:xfrm>
          <a:prstGeom prst="rect">
            <a:avLst/>
          </a:prstGeom>
          <a:noFill/>
        </p:spPr>
        <p:txBody>
          <a:bodyPr wrap="square" rtlCol="0">
            <a:spAutoFit/>
          </a:bodyPr>
          <a:lstStyle/>
          <a:p>
            <a:r>
              <a:rPr lang="en-IN" dirty="0">
                <a:solidFill>
                  <a:schemeClr val="accent2">
                    <a:lumMod val="60000"/>
                    <a:lumOff val="40000"/>
                  </a:schemeClr>
                </a:solidFill>
              </a:rPr>
              <a:t>Task 1. Sign up process for first time user</a:t>
            </a:r>
          </a:p>
          <a:p>
            <a:r>
              <a:rPr lang="en-IN" dirty="0"/>
              <a:t>Signing up for an account was easy, but I may suggest, “quick logins” option would to push people who use FB/Google/etc, But overall the sign up process was very easy.</a:t>
            </a:r>
          </a:p>
        </p:txBody>
      </p:sp>
      <p:cxnSp>
        <p:nvCxnSpPr>
          <p:cNvPr id="9" name="Straight Connector 8">
            <a:extLst>
              <a:ext uri="{FF2B5EF4-FFF2-40B4-BE49-F238E27FC236}">
                <a16:creationId xmlns:a16="http://schemas.microsoft.com/office/drawing/2014/main" id="{3022AFF0-B0EC-4FF3-B531-39FC305C3A97}"/>
              </a:ext>
            </a:extLst>
          </p:cNvPr>
          <p:cNvCxnSpPr>
            <a:cxnSpLocks/>
          </p:cNvCxnSpPr>
          <p:nvPr/>
        </p:nvCxnSpPr>
        <p:spPr>
          <a:xfrm>
            <a:off x="3708087" y="444234"/>
            <a:ext cx="0" cy="5995835"/>
          </a:xfrm>
          <a:prstGeom prst="line">
            <a:avLst/>
          </a:prstGeom>
          <a:ln w="38100"/>
        </p:spPr>
        <p:style>
          <a:lnRef idx="3">
            <a:schemeClr val="dk1"/>
          </a:lnRef>
          <a:fillRef idx="0">
            <a:schemeClr val="dk1"/>
          </a:fillRef>
          <a:effectRef idx="2">
            <a:schemeClr val="dk1"/>
          </a:effectRef>
          <a:fontRef idx="minor">
            <a:schemeClr val="tx1"/>
          </a:fontRef>
        </p:style>
      </p:cxnSp>
      <p:pic>
        <p:nvPicPr>
          <p:cNvPr id="8" name="Picture 7">
            <a:extLst>
              <a:ext uri="{FF2B5EF4-FFF2-40B4-BE49-F238E27FC236}">
                <a16:creationId xmlns:a16="http://schemas.microsoft.com/office/drawing/2014/main" id="{A20453B8-5FF8-4A20-B14A-273A49B2C757}"/>
              </a:ext>
            </a:extLst>
          </p:cNvPr>
          <p:cNvPicPr>
            <a:picLocks noChangeAspect="1"/>
          </p:cNvPicPr>
          <p:nvPr/>
        </p:nvPicPr>
        <p:blipFill>
          <a:blip r:embed="rId2"/>
          <a:stretch>
            <a:fillRect/>
          </a:stretch>
        </p:blipFill>
        <p:spPr>
          <a:xfrm>
            <a:off x="965568" y="1165964"/>
            <a:ext cx="1699200" cy="1751606"/>
          </a:xfrm>
          <a:prstGeom prst="rect">
            <a:avLst/>
          </a:prstGeom>
        </p:spPr>
      </p:pic>
      <p:sp>
        <p:nvSpPr>
          <p:cNvPr id="12" name="TextBox 11">
            <a:extLst>
              <a:ext uri="{FF2B5EF4-FFF2-40B4-BE49-F238E27FC236}">
                <a16:creationId xmlns:a16="http://schemas.microsoft.com/office/drawing/2014/main" id="{0FC80BF3-EE86-46B6-84ED-10051A193FCB}"/>
              </a:ext>
            </a:extLst>
          </p:cNvPr>
          <p:cNvSpPr txBox="1"/>
          <p:nvPr/>
        </p:nvSpPr>
        <p:spPr>
          <a:xfrm>
            <a:off x="302932" y="3038739"/>
            <a:ext cx="3310714" cy="2308324"/>
          </a:xfrm>
          <a:prstGeom prst="rect">
            <a:avLst/>
          </a:prstGeom>
          <a:noFill/>
        </p:spPr>
        <p:txBody>
          <a:bodyPr wrap="square" rtlCol="0">
            <a:spAutoFit/>
          </a:bodyPr>
          <a:lstStyle/>
          <a:p>
            <a:pPr algn="ctr"/>
            <a:r>
              <a:rPr lang="en-IN" dirty="0"/>
              <a:t> 29 years, </a:t>
            </a:r>
          </a:p>
          <a:p>
            <a:pPr algn="ctr"/>
            <a:r>
              <a:rPr lang="en-IN" dirty="0"/>
              <a:t>Post bank officer</a:t>
            </a:r>
          </a:p>
          <a:p>
            <a:endParaRPr lang="en-IN" dirty="0"/>
          </a:p>
          <a:p>
            <a:r>
              <a:rPr lang="en-IN" i="1" dirty="0"/>
              <a:t>“I like the simplicity of the app, I think you did a great job with that. Definitely, the final product will looks very clean.”</a:t>
            </a:r>
            <a:endParaRPr lang="en-IN" dirty="0"/>
          </a:p>
        </p:txBody>
      </p:sp>
      <p:sp>
        <p:nvSpPr>
          <p:cNvPr id="13" name="TextBox 12">
            <a:extLst>
              <a:ext uri="{FF2B5EF4-FFF2-40B4-BE49-F238E27FC236}">
                <a16:creationId xmlns:a16="http://schemas.microsoft.com/office/drawing/2014/main" id="{F26E2F35-8601-4FC0-8C89-3E7E75BC14E9}"/>
              </a:ext>
            </a:extLst>
          </p:cNvPr>
          <p:cNvSpPr txBox="1"/>
          <p:nvPr/>
        </p:nvSpPr>
        <p:spPr>
          <a:xfrm>
            <a:off x="3737063" y="1793043"/>
            <a:ext cx="8230531" cy="1200329"/>
          </a:xfrm>
          <a:prstGeom prst="rect">
            <a:avLst/>
          </a:prstGeom>
          <a:noFill/>
        </p:spPr>
        <p:txBody>
          <a:bodyPr wrap="square" rtlCol="0">
            <a:spAutoFit/>
          </a:bodyPr>
          <a:lstStyle/>
          <a:p>
            <a:r>
              <a:rPr lang="en-IN" dirty="0">
                <a:solidFill>
                  <a:schemeClr val="accent2">
                    <a:lumMod val="60000"/>
                    <a:lumOff val="40000"/>
                  </a:schemeClr>
                </a:solidFill>
              </a:rPr>
              <a:t>Task 2. User will learn new vocabulary from Dictionary feature</a:t>
            </a:r>
          </a:p>
          <a:p>
            <a:r>
              <a:rPr lang="en-IN" dirty="0"/>
              <a:t>It is best thing about app, I don’t need to carry my dictionary with me to find the meaning of the new words or not even switch to other translating app while learning. Design is easy to use and simple in look.</a:t>
            </a:r>
          </a:p>
        </p:txBody>
      </p:sp>
      <p:sp>
        <p:nvSpPr>
          <p:cNvPr id="14" name="TextBox 13">
            <a:extLst>
              <a:ext uri="{FF2B5EF4-FFF2-40B4-BE49-F238E27FC236}">
                <a16:creationId xmlns:a16="http://schemas.microsoft.com/office/drawing/2014/main" id="{ACCAB60C-30FA-445C-980A-96290A8C2F3F}"/>
              </a:ext>
            </a:extLst>
          </p:cNvPr>
          <p:cNvSpPr txBox="1"/>
          <p:nvPr/>
        </p:nvSpPr>
        <p:spPr>
          <a:xfrm>
            <a:off x="3737063" y="3032461"/>
            <a:ext cx="8230531" cy="1200329"/>
          </a:xfrm>
          <a:prstGeom prst="rect">
            <a:avLst/>
          </a:prstGeom>
          <a:noFill/>
        </p:spPr>
        <p:txBody>
          <a:bodyPr wrap="square" rtlCol="0">
            <a:spAutoFit/>
          </a:bodyPr>
          <a:lstStyle/>
          <a:p>
            <a:r>
              <a:rPr lang="en-IN" dirty="0">
                <a:solidFill>
                  <a:schemeClr val="accent2">
                    <a:lumMod val="60000"/>
                    <a:lumOff val="40000"/>
                  </a:schemeClr>
                </a:solidFill>
              </a:rPr>
              <a:t>Task 3. User will memorise the vocabulary using Flash cards </a:t>
            </a:r>
          </a:p>
          <a:p>
            <a:r>
              <a:rPr lang="en-IN" dirty="0"/>
              <a:t>Flash card feature is easy to use, just choose the card read the term and swap the card for definition. But I don’t find edit option for existing cards. Suppose I want to change the definition or Terms, it should be there.</a:t>
            </a:r>
          </a:p>
        </p:txBody>
      </p:sp>
      <p:sp>
        <p:nvSpPr>
          <p:cNvPr id="15" name="TextBox 14">
            <a:extLst>
              <a:ext uri="{FF2B5EF4-FFF2-40B4-BE49-F238E27FC236}">
                <a16:creationId xmlns:a16="http://schemas.microsoft.com/office/drawing/2014/main" id="{02E07353-6AFB-4E40-8302-EE8FE33B866C}"/>
              </a:ext>
            </a:extLst>
          </p:cNvPr>
          <p:cNvSpPr txBox="1"/>
          <p:nvPr/>
        </p:nvSpPr>
        <p:spPr>
          <a:xfrm>
            <a:off x="3737063" y="4315031"/>
            <a:ext cx="8230531" cy="923330"/>
          </a:xfrm>
          <a:prstGeom prst="rect">
            <a:avLst/>
          </a:prstGeom>
          <a:noFill/>
        </p:spPr>
        <p:txBody>
          <a:bodyPr wrap="square" rtlCol="0">
            <a:spAutoFit/>
          </a:bodyPr>
          <a:lstStyle/>
          <a:p>
            <a:r>
              <a:rPr lang="en-IN" dirty="0">
                <a:solidFill>
                  <a:schemeClr val="accent2">
                    <a:lumMod val="60000"/>
                    <a:lumOff val="40000"/>
                  </a:schemeClr>
                </a:solidFill>
              </a:rPr>
              <a:t>Task 4. Study Vocabulary Set from existing lists or create own set</a:t>
            </a:r>
          </a:p>
          <a:p>
            <a:r>
              <a:rPr lang="en-IN" dirty="0"/>
              <a:t>I like to create my own set, button is easy to click, and again Edit option is missing.</a:t>
            </a:r>
          </a:p>
        </p:txBody>
      </p:sp>
      <p:sp>
        <p:nvSpPr>
          <p:cNvPr id="16" name="TextBox 15">
            <a:extLst>
              <a:ext uri="{FF2B5EF4-FFF2-40B4-BE49-F238E27FC236}">
                <a16:creationId xmlns:a16="http://schemas.microsoft.com/office/drawing/2014/main" id="{73A00695-8B87-4F2B-B4A8-5930E79AA9DF}"/>
              </a:ext>
            </a:extLst>
          </p:cNvPr>
          <p:cNvSpPr txBox="1"/>
          <p:nvPr/>
        </p:nvSpPr>
        <p:spPr>
          <a:xfrm>
            <a:off x="3737063" y="5283726"/>
            <a:ext cx="8230531" cy="923330"/>
          </a:xfrm>
          <a:prstGeom prst="rect">
            <a:avLst/>
          </a:prstGeom>
          <a:noFill/>
        </p:spPr>
        <p:txBody>
          <a:bodyPr wrap="square" rtlCol="0">
            <a:spAutoFit/>
          </a:bodyPr>
          <a:lstStyle/>
          <a:p>
            <a:r>
              <a:rPr lang="en-IN" dirty="0">
                <a:solidFill>
                  <a:schemeClr val="accent2">
                    <a:lumMod val="60000"/>
                    <a:lumOff val="40000"/>
                  </a:schemeClr>
                </a:solidFill>
              </a:rPr>
              <a:t>Task 5. Adding study remainder alarm as per available time of user</a:t>
            </a:r>
          </a:p>
          <a:p>
            <a:r>
              <a:rPr lang="en-IN" dirty="0"/>
              <a:t>This is cool feature, It will help me to learn new language without disturbing my daily schedule and remind me on time.</a:t>
            </a:r>
          </a:p>
        </p:txBody>
      </p:sp>
    </p:spTree>
    <p:extLst>
      <p:ext uri="{BB962C8B-B14F-4D97-AF65-F5344CB8AC3E}">
        <p14:creationId xmlns:p14="http://schemas.microsoft.com/office/powerpoint/2010/main" val="1910451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A7C8D16-8321-4D0E-BC94-7D2DD4F144CB}"/>
              </a:ext>
            </a:extLst>
          </p:cNvPr>
          <p:cNvPicPr>
            <a:picLocks noChangeAspect="1"/>
          </p:cNvPicPr>
          <p:nvPr/>
        </p:nvPicPr>
        <p:blipFill>
          <a:blip r:embed="rId2"/>
          <a:stretch>
            <a:fillRect/>
          </a:stretch>
        </p:blipFill>
        <p:spPr>
          <a:xfrm>
            <a:off x="949387" y="1165964"/>
            <a:ext cx="1645200" cy="1640560"/>
          </a:xfrm>
          <a:prstGeom prst="rect">
            <a:avLst/>
          </a:prstGeom>
          <a:ln w="12700">
            <a:solidFill>
              <a:schemeClr val="tx1"/>
            </a:solidFill>
          </a:ln>
        </p:spPr>
      </p:pic>
      <p:sp>
        <p:nvSpPr>
          <p:cNvPr id="12" name="TextBox 11">
            <a:extLst>
              <a:ext uri="{FF2B5EF4-FFF2-40B4-BE49-F238E27FC236}">
                <a16:creationId xmlns:a16="http://schemas.microsoft.com/office/drawing/2014/main" id="{CBE0242F-839E-4350-95BE-3EC8256067C4}"/>
              </a:ext>
            </a:extLst>
          </p:cNvPr>
          <p:cNvSpPr txBox="1"/>
          <p:nvPr/>
        </p:nvSpPr>
        <p:spPr>
          <a:xfrm>
            <a:off x="114305" y="444234"/>
            <a:ext cx="3499334" cy="541501"/>
          </a:xfrm>
          <a:prstGeom prst="rect">
            <a:avLst/>
          </a:prstGeom>
        </p:spPr>
        <p:txBody>
          <a:bodyPr vert="horz" lIns="91440" tIns="45720" rIns="91440" bIns="45720" rtlCol="0" anchor="ctr">
            <a:normAutofit fontScale="77500" lnSpcReduction="20000"/>
          </a:bodyPr>
          <a:lstStyle>
            <a:lvl1pPr defTabSz="914400">
              <a:lnSpc>
                <a:spcPct val="90000"/>
              </a:lnSpc>
              <a:spcBef>
                <a:spcPct val="0"/>
              </a:spcBef>
              <a:buNone/>
              <a:defRPr sz="3600">
                <a:latin typeface="+mj-lt"/>
                <a:ea typeface="+mj-ea"/>
                <a:cs typeface="+mj-cs"/>
              </a:defRPr>
            </a:lvl1pPr>
          </a:lstStyle>
          <a:p>
            <a:r>
              <a:rPr lang="en-IN" b="1" dirty="0"/>
              <a:t>INTERVIEWE - LOUIS</a:t>
            </a:r>
            <a:endParaRPr lang="en-IN" dirty="0"/>
          </a:p>
        </p:txBody>
      </p:sp>
      <p:sp>
        <p:nvSpPr>
          <p:cNvPr id="13" name="TextBox 12">
            <a:extLst>
              <a:ext uri="{FF2B5EF4-FFF2-40B4-BE49-F238E27FC236}">
                <a16:creationId xmlns:a16="http://schemas.microsoft.com/office/drawing/2014/main" id="{C3D9752F-1ADC-4E57-AC7C-79C5937BC622}"/>
              </a:ext>
            </a:extLst>
          </p:cNvPr>
          <p:cNvSpPr txBox="1"/>
          <p:nvPr/>
        </p:nvSpPr>
        <p:spPr>
          <a:xfrm>
            <a:off x="3810937" y="591725"/>
            <a:ext cx="8075311" cy="646331"/>
          </a:xfrm>
          <a:prstGeom prst="rect">
            <a:avLst/>
          </a:prstGeom>
          <a:noFill/>
        </p:spPr>
        <p:txBody>
          <a:bodyPr wrap="square" rtlCol="0">
            <a:spAutoFit/>
          </a:bodyPr>
          <a:lstStyle/>
          <a:p>
            <a:r>
              <a:rPr lang="en-IN" dirty="0">
                <a:solidFill>
                  <a:schemeClr val="accent2">
                    <a:lumMod val="60000"/>
                    <a:lumOff val="40000"/>
                  </a:schemeClr>
                </a:solidFill>
              </a:rPr>
              <a:t>Task 1. Sign up process for first time user</a:t>
            </a:r>
          </a:p>
          <a:p>
            <a:r>
              <a:rPr lang="en-IN" dirty="0"/>
              <a:t>Sign up is easy. It's very easy and fast to learn for the app.</a:t>
            </a:r>
          </a:p>
        </p:txBody>
      </p:sp>
      <p:sp>
        <p:nvSpPr>
          <p:cNvPr id="14" name="TextBox 13">
            <a:extLst>
              <a:ext uri="{FF2B5EF4-FFF2-40B4-BE49-F238E27FC236}">
                <a16:creationId xmlns:a16="http://schemas.microsoft.com/office/drawing/2014/main" id="{77188FFB-28B8-41EA-99A8-A88FA4DEED74}"/>
              </a:ext>
            </a:extLst>
          </p:cNvPr>
          <p:cNvSpPr txBox="1"/>
          <p:nvPr/>
        </p:nvSpPr>
        <p:spPr>
          <a:xfrm>
            <a:off x="3810937" y="1418476"/>
            <a:ext cx="8226336" cy="1200329"/>
          </a:xfrm>
          <a:prstGeom prst="rect">
            <a:avLst/>
          </a:prstGeom>
          <a:noFill/>
        </p:spPr>
        <p:txBody>
          <a:bodyPr wrap="square" rtlCol="0">
            <a:spAutoFit/>
          </a:bodyPr>
          <a:lstStyle/>
          <a:p>
            <a:r>
              <a:rPr lang="en-IN" dirty="0">
                <a:solidFill>
                  <a:schemeClr val="accent2">
                    <a:lumMod val="60000"/>
                    <a:lumOff val="40000"/>
                  </a:schemeClr>
                </a:solidFill>
              </a:rPr>
              <a:t>Task 2. User will learn new vocabulary from Dictionary feature</a:t>
            </a:r>
          </a:p>
          <a:p>
            <a:r>
              <a:rPr lang="en-IN" dirty="0"/>
              <a:t>It's easy to take the start once you login - everything is very</a:t>
            </a:r>
          </a:p>
          <a:p>
            <a:r>
              <a:rPr lang="en-IN" dirty="0"/>
              <a:t>straight forward. It is simple to find my favourite words bellow on the task bar button.</a:t>
            </a:r>
          </a:p>
        </p:txBody>
      </p:sp>
      <p:sp>
        <p:nvSpPr>
          <p:cNvPr id="15" name="TextBox 14">
            <a:extLst>
              <a:ext uri="{FF2B5EF4-FFF2-40B4-BE49-F238E27FC236}">
                <a16:creationId xmlns:a16="http://schemas.microsoft.com/office/drawing/2014/main" id="{B373F5AE-15A2-42FF-BCF5-9C2911FD908F}"/>
              </a:ext>
            </a:extLst>
          </p:cNvPr>
          <p:cNvSpPr txBox="1"/>
          <p:nvPr/>
        </p:nvSpPr>
        <p:spPr>
          <a:xfrm>
            <a:off x="3810937" y="2799225"/>
            <a:ext cx="8230531" cy="923330"/>
          </a:xfrm>
          <a:prstGeom prst="rect">
            <a:avLst/>
          </a:prstGeom>
          <a:noFill/>
        </p:spPr>
        <p:txBody>
          <a:bodyPr wrap="square" rtlCol="0">
            <a:spAutoFit/>
          </a:bodyPr>
          <a:lstStyle/>
          <a:p>
            <a:r>
              <a:rPr lang="en-IN" dirty="0">
                <a:solidFill>
                  <a:schemeClr val="accent2">
                    <a:lumMod val="60000"/>
                    <a:lumOff val="40000"/>
                  </a:schemeClr>
                </a:solidFill>
              </a:rPr>
              <a:t>Task 3. User will memorise the vocabulary using Flash cards </a:t>
            </a:r>
          </a:p>
          <a:p>
            <a:r>
              <a:rPr lang="en-IN" dirty="0"/>
              <a:t>Flash card feature is easy to use, Suggest to add more graphical themes than textual.</a:t>
            </a:r>
          </a:p>
        </p:txBody>
      </p:sp>
      <p:sp>
        <p:nvSpPr>
          <p:cNvPr id="16" name="TextBox 15">
            <a:extLst>
              <a:ext uri="{FF2B5EF4-FFF2-40B4-BE49-F238E27FC236}">
                <a16:creationId xmlns:a16="http://schemas.microsoft.com/office/drawing/2014/main" id="{0F10D96C-18C6-45AF-8113-2FD264AD45BD}"/>
              </a:ext>
            </a:extLst>
          </p:cNvPr>
          <p:cNvSpPr txBox="1"/>
          <p:nvPr/>
        </p:nvSpPr>
        <p:spPr>
          <a:xfrm>
            <a:off x="3810937" y="3902975"/>
            <a:ext cx="8230531" cy="1200329"/>
          </a:xfrm>
          <a:prstGeom prst="rect">
            <a:avLst/>
          </a:prstGeom>
          <a:noFill/>
        </p:spPr>
        <p:txBody>
          <a:bodyPr wrap="square" rtlCol="0">
            <a:spAutoFit/>
          </a:bodyPr>
          <a:lstStyle/>
          <a:p>
            <a:r>
              <a:rPr lang="en-IN" dirty="0">
                <a:solidFill>
                  <a:schemeClr val="accent2">
                    <a:lumMod val="60000"/>
                    <a:lumOff val="40000"/>
                  </a:schemeClr>
                </a:solidFill>
              </a:rPr>
              <a:t>Task 4. Study Vocabulary Set from existing lists or create own set</a:t>
            </a:r>
          </a:p>
          <a:p>
            <a:r>
              <a:rPr lang="en-IN" dirty="0" err="1"/>
              <a:t>Ohh</a:t>
            </a:r>
            <a:r>
              <a:rPr lang="en-IN" dirty="0"/>
              <a:t>, it is great that I would able to create my own set.</a:t>
            </a:r>
          </a:p>
          <a:p>
            <a:r>
              <a:rPr lang="en-IN" dirty="0"/>
              <a:t>However, I think the back button should be in most pages, so I</a:t>
            </a:r>
          </a:p>
          <a:p>
            <a:r>
              <a:rPr lang="en-IN" dirty="0"/>
              <a:t>can always go back.</a:t>
            </a:r>
          </a:p>
        </p:txBody>
      </p:sp>
      <p:sp>
        <p:nvSpPr>
          <p:cNvPr id="17" name="TextBox 16">
            <a:extLst>
              <a:ext uri="{FF2B5EF4-FFF2-40B4-BE49-F238E27FC236}">
                <a16:creationId xmlns:a16="http://schemas.microsoft.com/office/drawing/2014/main" id="{079641C8-DCAF-47CD-8068-5BEB1CC4A726}"/>
              </a:ext>
            </a:extLst>
          </p:cNvPr>
          <p:cNvSpPr txBox="1"/>
          <p:nvPr/>
        </p:nvSpPr>
        <p:spPr>
          <a:xfrm>
            <a:off x="3810937" y="5283726"/>
            <a:ext cx="8230531" cy="1200329"/>
          </a:xfrm>
          <a:prstGeom prst="rect">
            <a:avLst/>
          </a:prstGeom>
          <a:noFill/>
        </p:spPr>
        <p:txBody>
          <a:bodyPr wrap="square" rtlCol="0">
            <a:spAutoFit/>
          </a:bodyPr>
          <a:lstStyle/>
          <a:p>
            <a:r>
              <a:rPr lang="en-IN" dirty="0">
                <a:solidFill>
                  <a:schemeClr val="accent2">
                    <a:lumMod val="60000"/>
                    <a:lumOff val="40000"/>
                  </a:schemeClr>
                </a:solidFill>
              </a:rPr>
              <a:t>Task 5. Adding study remainder alarm as per available time of user</a:t>
            </a:r>
          </a:p>
          <a:p>
            <a:r>
              <a:rPr lang="en-IN" dirty="0"/>
              <a:t>It is good to have it. But I am Ex-Military man, It will not so useful for me. I have lot of free time. I find adding alarm remainder, it is in vary standard format.</a:t>
            </a:r>
          </a:p>
        </p:txBody>
      </p:sp>
      <p:cxnSp>
        <p:nvCxnSpPr>
          <p:cNvPr id="18" name="Straight Connector 17">
            <a:extLst>
              <a:ext uri="{FF2B5EF4-FFF2-40B4-BE49-F238E27FC236}">
                <a16:creationId xmlns:a16="http://schemas.microsoft.com/office/drawing/2014/main" id="{33AA54A7-B2D5-4025-A0D1-AE44E9365BC9}"/>
              </a:ext>
            </a:extLst>
          </p:cNvPr>
          <p:cNvCxnSpPr>
            <a:cxnSpLocks/>
          </p:cNvCxnSpPr>
          <p:nvPr/>
        </p:nvCxnSpPr>
        <p:spPr>
          <a:xfrm>
            <a:off x="3708087" y="444234"/>
            <a:ext cx="0" cy="5995835"/>
          </a:xfrm>
          <a:prstGeom prst="line">
            <a:avLst/>
          </a:prstGeom>
          <a:ln w="38100"/>
        </p:spPr>
        <p:style>
          <a:lnRef idx="3">
            <a:schemeClr val="dk1"/>
          </a:lnRef>
          <a:fillRef idx="0">
            <a:schemeClr val="dk1"/>
          </a:fillRef>
          <a:effectRef idx="2">
            <a:schemeClr val="dk1"/>
          </a:effectRef>
          <a:fontRef idx="minor">
            <a:schemeClr val="tx1"/>
          </a:fontRef>
        </p:style>
      </p:cxnSp>
      <p:sp>
        <p:nvSpPr>
          <p:cNvPr id="19" name="TextBox 18">
            <a:extLst>
              <a:ext uri="{FF2B5EF4-FFF2-40B4-BE49-F238E27FC236}">
                <a16:creationId xmlns:a16="http://schemas.microsoft.com/office/drawing/2014/main" id="{6158E87F-F5C9-4F38-8FD2-1AD83137EE37}"/>
              </a:ext>
            </a:extLst>
          </p:cNvPr>
          <p:cNvSpPr txBox="1"/>
          <p:nvPr/>
        </p:nvSpPr>
        <p:spPr>
          <a:xfrm>
            <a:off x="302932" y="3038739"/>
            <a:ext cx="3310714" cy="2862322"/>
          </a:xfrm>
          <a:prstGeom prst="rect">
            <a:avLst/>
          </a:prstGeom>
          <a:noFill/>
        </p:spPr>
        <p:txBody>
          <a:bodyPr wrap="square" rtlCol="0">
            <a:spAutoFit/>
          </a:bodyPr>
          <a:lstStyle/>
          <a:p>
            <a:pPr algn="ctr"/>
            <a:r>
              <a:rPr lang="en-IN" dirty="0"/>
              <a:t>32 years, </a:t>
            </a:r>
          </a:p>
          <a:p>
            <a:pPr algn="ctr"/>
            <a:r>
              <a:rPr lang="en-IN" dirty="0"/>
              <a:t>Ex-Military man</a:t>
            </a:r>
          </a:p>
          <a:p>
            <a:endParaRPr lang="en-IN" dirty="0"/>
          </a:p>
          <a:p>
            <a:r>
              <a:rPr lang="en-IN" i="1" dirty="0"/>
              <a:t>“</a:t>
            </a:r>
            <a:r>
              <a:rPr lang="en-IN" dirty="0"/>
              <a:t>I prefer to learn with fun,</a:t>
            </a:r>
            <a:br>
              <a:rPr lang="en-IN" dirty="0"/>
            </a:br>
            <a:r>
              <a:rPr lang="en-IN" dirty="0"/>
              <a:t> a gaming base study experience, that make me relax.</a:t>
            </a:r>
          </a:p>
          <a:p>
            <a:r>
              <a:rPr lang="en-IN" dirty="0"/>
              <a:t>"Your app doesn't need me to</a:t>
            </a:r>
          </a:p>
          <a:p>
            <a:r>
              <a:rPr lang="en-IN" dirty="0"/>
              <a:t>Overthink. It’s easy and so clear to understand.”</a:t>
            </a:r>
          </a:p>
        </p:txBody>
      </p:sp>
    </p:spTree>
    <p:extLst>
      <p:ext uri="{BB962C8B-B14F-4D97-AF65-F5344CB8AC3E}">
        <p14:creationId xmlns:p14="http://schemas.microsoft.com/office/powerpoint/2010/main" val="30532569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Content Placeholder 3">
            <a:extLst>
              <a:ext uri="{FF2B5EF4-FFF2-40B4-BE49-F238E27FC236}">
                <a16:creationId xmlns:a16="http://schemas.microsoft.com/office/drawing/2014/main" id="{C90DE6E5-BA0C-4A4E-A0BA-E25FC7A618E4}"/>
              </a:ext>
            </a:extLst>
          </p:cNvPr>
          <p:cNvPicPr>
            <a:picLocks noChangeAspect="1"/>
          </p:cNvPicPr>
          <p:nvPr/>
        </p:nvPicPr>
        <p:blipFill>
          <a:blip r:embed="rId2"/>
          <a:stretch>
            <a:fillRect/>
          </a:stretch>
        </p:blipFill>
        <p:spPr>
          <a:xfrm>
            <a:off x="955816" y="1195382"/>
            <a:ext cx="1749937" cy="1745001"/>
          </a:xfrm>
          <a:prstGeom prst="rect">
            <a:avLst/>
          </a:prstGeom>
        </p:spPr>
      </p:pic>
      <p:sp>
        <p:nvSpPr>
          <p:cNvPr id="12" name="TextBox 11">
            <a:extLst>
              <a:ext uri="{FF2B5EF4-FFF2-40B4-BE49-F238E27FC236}">
                <a16:creationId xmlns:a16="http://schemas.microsoft.com/office/drawing/2014/main" id="{B1CEB09F-AAE3-404A-A637-CF1354627ABC}"/>
              </a:ext>
            </a:extLst>
          </p:cNvPr>
          <p:cNvSpPr txBox="1"/>
          <p:nvPr/>
        </p:nvSpPr>
        <p:spPr>
          <a:xfrm>
            <a:off x="179512" y="444234"/>
            <a:ext cx="3365890" cy="541501"/>
          </a:xfrm>
          <a:prstGeom prst="rect">
            <a:avLst/>
          </a:prstGeom>
        </p:spPr>
        <p:txBody>
          <a:bodyPr vert="horz" lIns="91440" tIns="45720" rIns="91440" bIns="45720" rtlCol="0" anchor="ctr">
            <a:normAutofit fontScale="70000" lnSpcReduction="20000"/>
          </a:bodyPr>
          <a:lstStyle>
            <a:lvl1pPr defTabSz="914400">
              <a:lnSpc>
                <a:spcPct val="90000"/>
              </a:lnSpc>
              <a:spcBef>
                <a:spcPct val="0"/>
              </a:spcBef>
              <a:buNone/>
              <a:defRPr sz="3600">
                <a:latin typeface="+mj-lt"/>
                <a:ea typeface="+mj-ea"/>
                <a:cs typeface="+mj-cs"/>
              </a:defRPr>
            </a:lvl1pPr>
          </a:lstStyle>
          <a:p>
            <a:r>
              <a:rPr lang="en-IN" b="1" dirty="0"/>
              <a:t>INTERVIEWE - ANNA</a:t>
            </a:r>
            <a:endParaRPr lang="en-IN" dirty="0"/>
          </a:p>
        </p:txBody>
      </p:sp>
      <p:sp>
        <p:nvSpPr>
          <p:cNvPr id="13" name="TextBox 12">
            <a:extLst>
              <a:ext uri="{FF2B5EF4-FFF2-40B4-BE49-F238E27FC236}">
                <a16:creationId xmlns:a16="http://schemas.microsoft.com/office/drawing/2014/main" id="{15DF334F-019D-48B4-8E5F-6A6CA6D19D59}"/>
              </a:ext>
            </a:extLst>
          </p:cNvPr>
          <p:cNvSpPr txBox="1"/>
          <p:nvPr/>
        </p:nvSpPr>
        <p:spPr>
          <a:xfrm>
            <a:off x="3833345" y="553625"/>
            <a:ext cx="8075311" cy="646331"/>
          </a:xfrm>
          <a:prstGeom prst="rect">
            <a:avLst/>
          </a:prstGeom>
          <a:noFill/>
        </p:spPr>
        <p:txBody>
          <a:bodyPr wrap="square" rtlCol="0">
            <a:spAutoFit/>
          </a:bodyPr>
          <a:lstStyle/>
          <a:p>
            <a:r>
              <a:rPr lang="en-IN" dirty="0">
                <a:solidFill>
                  <a:schemeClr val="accent2">
                    <a:lumMod val="60000"/>
                    <a:lumOff val="40000"/>
                  </a:schemeClr>
                </a:solidFill>
              </a:rPr>
              <a:t>Task 1. Sign up process for first time user</a:t>
            </a:r>
          </a:p>
          <a:p>
            <a:r>
              <a:rPr lang="en-IN" dirty="0"/>
              <a:t>Super easy and as per standards.</a:t>
            </a:r>
          </a:p>
        </p:txBody>
      </p:sp>
      <p:sp>
        <p:nvSpPr>
          <p:cNvPr id="14" name="TextBox 13">
            <a:extLst>
              <a:ext uri="{FF2B5EF4-FFF2-40B4-BE49-F238E27FC236}">
                <a16:creationId xmlns:a16="http://schemas.microsoft.com/office/drawing/2014/main" id="{8009BDEA-D764-4D03-8CCB-A4E65D47284C}"/>
              </a:ext>
            </a:extLst>
          </p:cNvPr>
          <p:cNvSpPr txBox="1"/>
          <p:nvPr/>
        </p:nvSpPr>
        <p:spPr>
          <a:xfrm>
            <a:off x="3833345" y="1389901"/>
            <a:ext cx="8230531" cy="1200329"/>
          </a:xfrm>
          <a:prstGeom prst="rect">
            <a:avLst/>
          </a:prstGeom>
          <a:noFill/>
        </p:spPr>
        <p:txBody>
          <a:bodyPr wrap="square" rtlCol="0">
            <a:spAutoFit/>
          </a:bodyPr>
          <a:lstStyle/>
          <a:p>
            <a:r>
              <a:rPr lang="en-IN" dirty="0">
                <a:solidFill>
                  <a:schemeClr val="accent2">
                    <a:lumMod val="60000"/>
                    <a:lumOff val="40000"/>
                  </a:schemeClr>
                </a:solidFill>
              </a:rPr>
              <a:t>Task 2. User will learn new vocabulary from Dictionary feature</a:t>
            </a:r>
          </a:p>
          <a:p>
            <a:r>
              <a:rPr lang="en-IN" dirty="0"/>
              <a:t>It combine the traditional learning vocabulary method with new style. Search feature make it straight forward to find any new term. I should expect to see my progress some where in the app. </a:t>
            </a:r>
          </a:p>
        </p:txBody>
      </p:sp>
      <p:sp>
        <p:nvSpPr>
          <p:cNvPr id="15" name="TextBox 14">
            <a:extLst>
              <a:ext uri="{FF2B5EF4-FFF2-40B4-BE49-F238E27FC236}">
                <a16:creationId xmlns:a16="http://schemas.microsoft.com/office/drawing/2014/main" id="{72154412-83B1-4FDF-AD0E-ED53FB369119}"/>
              </a:ext>
            </a:extLst>
          </p:cNvPr>
          <p:cNvSpPr txBox="1"/>
          <p:nvPr/>
        </p:nvSpPr>
        <p:spPr>
          <a:xfrm>
            <a:off x="3833346" y="2780175"/>
            <a:ext cx="8075310" cy="1200329"/>
          </a:xfrm>
          <a:prstGeom prst="rect">
            <a:avLst/>
          </a:prstGeom>
          <a:noFill/>
        </p:spPr>
        <p:txBody>
          <a:bodyPr wrap="square" rtlCol="0">
            <a:spAutoFit/>
          </a:bodyPr>
          <a:lstStyle/>
          <a:p>
            <a:r>
              <a:rPr lang="en-IN" dirty="0">
                <a:solidFill>
                  <a:schemeClr val="accent2">
                    <a:lumMod val="60000"/>
                    <a:lumOff val="40000"/>
                  </a:schemeClr>
                </a:solidFill>
              </a:rPr>
              <a:t>Task 3. User will memorise the vocabulary using Flash cards </a:t>
            </a:r>
          </a:p>
          <a:p>
            <a:r>
              <a:rPr lang="en-IN" dirty="0"/>
              <a:t>Flash card feature is necessary to check the knowledge. It is simple to understand and use. I suggest that the language of pronunciation able to change.</a:t>
            </a:r>
          </a:p>
        </p:txBody>
      </p:sp>
      <p:sp>
        <p:nvSpPr>
          <p:cNvPr id="16" name="TextBox 15">
            <a:extLst>
              <a:ext uri="{FF2B5EF4-FFF2-40B4-BE49-F238E27FC236}">
                <a16:creationId xmlns:a16="http://schemas.microsoft.com/office/drawing/2014/main" id="{0CF6B158-1BE2-49E6-8D5B-C7E815A6BD54}"/>
              </a:ext>
            </a:extLst>
          </p:cNvPr>
          <p:cNvSpPr txBox="1"/>
          <p:nvPr/>
        </p:nvSpPr>
        <p:spPr>
          <a:xfrm>
            <a:off x="3833345" y="4170450"/>
            <a:ext cx="8230531" cy="923330"/>
          </a:xfrm>
          <a:prstGeom prst="rect">
            <a:avLst/>
          </a:prstGeom>
          <a:noFill/>
        </p:spPr>
        <p:txBody>
          <a:bodyPr wrap="square" rtlCol="0">
            <a:spAutoFit/>
          </a:bodyPr>
          <a:lstStyle/>
          <a:p>
            <a:r>
              <a:rPr lang="en-IN" dirty="0">
                <a:solidFill>
                  <a:schemeClr val="accent2">
                    <a:lumMod val="60000"/>
                    <a:lumOff val="40000"/>
                  </a:schemeClr>
                </a:solidFill>
              </a:rPr>
              <a:t>Task 4. Study Vocabulary Set from existing lists or create own set</a:t>
            </a:r>
          </a:p>
          <a:p>
            <a:r>
              <a:rPr lang="en-IN" dirty="0"/>
              <a:t>This method of using a memory trick really helps me learn</a:t>
            </a:r>
          </a:p>
          <a:p>
            <a:r>
              <a:rPr lang="en-IN" dirty="0"/>
              <a:t>new words quicker and expands my memory.</a:t>
            </a:r>
            <a:endParaRPr lang="en-IN" dirty="0">
              <a:solidFill>
                <a:schemeClr val="accent2">
                  <a:lumMod val="60000"/>
                  <a:lumOff val="40000"/>
                </a:schemeClr>
              </a:solidFill>
            </a:endParaRPr>
          </a:p>
        </p:txBody>
      </p:sp>
      <p:sp>
        <p:nvSpPr>
          <p:cNvPr id="17" name="TextBox 16">
            <a:extLst>
              <a:ext uri="{FF2B5EF4-FFF2-40B4-BE49-F238E27FC236}">
                <a16:creationId xmlns:a16="http://schemas.microsoft.com/office/drawing/2014/main" id="{337A8D15-ACC9-4A57-BC8E-859B3792167A}"/>
              </a:ext>
            </a:extLst>
          </p:cNvPr>
          <p:cNvSpPr txBox="1"/>
          <p:nvPr/>
        </p:nvSpPr>
        <p:spPr>
          <a:xfrm>
            <a:off x="3833345" y="5283726"/>
            <a:ext cx="8230531" cy="1200329"/>
          </a:xfrm>
          <a:prstGeom prst="rect">
            <a:avLst/>
          </a:prstGeom>
          <a:noFill/>
        </p:spPr>
        <p:txBody>
          <a:bodyPr wrap="square" rtlCol="0">
            <a:spAutoFit/>
          </a:bodyPr>
          <a:lstStyle/>
          <a:p>
            <a:r>
              <a:rPr lang="en-IN" dirty="0">
                <a:solidFill>
                  <a:schemeClr val="accent2">
                    <a:lumMod val="60000"/>
                    <a:lumOff val="40000"/>
                  </a:schemeClr>
                </a:solidFill>
              </a:rPr>
              <a:t>Task 5. Adding study remainder alarm as per available time of user</a:t>
            </a:r>
          </a:p>
          <a:p>
            <a:r>
              <a:rPr lang="en-IN" dirty="0"/>
              <a:t>Remainder of study is so impotent to keep on track. I find this design is best because user don’t need to find the alarm to set, it is on the </a:t>
            </a:r>
            <a:r>
              <a:rPr lang="en-IN" dirty="0" err="1"/>
              <a:t>welcomepage</a:t>
            </a:r>
            <a:r>
              <a:rPr lang="en-IN" dirty="0"/>
              <a:t> of the app.</a:t>
            </a:r>
          </a:p>
        </p:txBody>
      </p:sp>
      <p:sp>
        <p:nvSpPr>
          <p:cNvPr id="19" name="TextBox 18">
            <a:extLst>
              <a:ext uri="{FF2B5EF4-FFF2-40B4-BE49-F238E27FC236}">
                <a16:creationId xmlns:a16="http://schemas.microsoft.com/office/drawing/2014/main" id="{8E45F9EE-419B-46EF-BA16-56436AC15888}"/>
              </a:ext>
            </a:extLst>
          </p:cNvPr>
          <p:cNvSpPr txBox="1"/>
          <p:nvPr/>
        </p:nvSpPr>
        <p:spPr>
          <a:xfrm>
            <a:off x="302932" y="3038739"/>
            <a:ext cx="3310714" cy="2308324"/>
          </a:xfrm>
          <a:prstGeom prst="rect">
            <a:avLst/>
          </a:prstGeom>
          <a:noFill/>
        </p:spPr>
        <p:txBody>
          <a:bodyPr wrap="square" rtlCol="0">
            <a:spAutoFit/>
          </a:bodyPr>
          <a:lstStyle/>
          <a:p>
            <a:pPr algn="ctr"/>
            <a:r>
              <a:rPr lang="en-IN" dirty="0"/>
              <a:t>23 years, </a:t>
            </a:r>
          </a:p>
          <a:p>
            <a:pPr algn="ctr"/>
            <a:r>
              <a:rPr lang="en-IN" dirty="0"/>
              <a:t>Medical student</a:t>
            </a:r>
          </a:p>
          <a:p>
            <a:endParaRPr lang="en-IN" dirty="0"/>
          </a:p>
          <a:p>
            <a:r>
              <a:rPr lang="en-IN" i="1" dirty="0"/>
              <a:t>“Variation of the learning make me motivated than only one way of learning, I find all there main features are very necessary and essential.”</a:t>
            </a:r>
            <a:endParaRPr lang="en-IN" dirty="0"/>
          </a:p>
        </p:txBody>
      </p:sp>
      <p:cxnSp>
        <p:nvCxnSpPr>
          <p:cNvPr id="20" name="Straight Connector 19">
            <a:extLst>
              <a:ext uri="{FF2B5EF4-FFF2-40B4-BE49-F238E27FC236}">
                <a16:creationId xmlns:a16="http://schemas.microsoft.com/office/drawing/2014/main" id="{9F0B7511-B976-475F-8209-E1EB191B29D2}"/>
              </a:ext>
            </a:extLst>
          </p:cNvPr>
          <p:cNvCxnSpPr>
            <a:cxnSpLocks/>
          </p:cNvCxnSpPr>
          <p:nvPr/>
        </p:nvCxnSpPr>
        <p:spPr>
          <a:xfrm>
            <a:off x="3708087" y="444234"/>
            <a:ext cx="0" cy="5995835"/>
          </a:xfrm>
          <a:prstGeom prst="line">
            <a:avLst/>
          </a:prstGeom>
          <a:ln w="38100"/>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872333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F954BA15-CF64-4D7F-8E7C-49BE25B30CF7}"/>
              </a:ext>
            </a:extLst>
          </p:cNvPr>
          <p:cNvGraphicFramePr>
            <a:graphicFrameLocks noGrp="1"/>
          </p:cNvGraphicFramePr>
          <p:nvPr>
            <p:extLst>
              <p:ext uri="{D42A27DB-BD31-4B8C-83A1-F6EECF244321}">
                <p14:modId xmlns:p14="http://schemas.microsoft.com/office/powerpoint/2010/main" val="3992867758"/>
              </p:ext>
            </p:extLst>
          </p:nvPr>
        </p:nvGraphicFramePr>
        <p:xfrm>
          <a:off x="774152" y="242826"/>
          <a:ext cx="10720358" cy="6045322"/>
        </p:xfrm>
        <a:graphic>
          <a:graphicData uri="http://schemas.openxmlformats.org/drawingml/2006/table">
            <a:tbl>
              <a:tblPr firstRow="1" bandRow="1">
                <a:tableStyleId>{5C22544A-7EE6-4342-B048-85BDC9FD1C3A}</a:tableStyleId>
              </a:tblPr>
              <a:tblGrid>
                <a:gridCol w="1116356">
                  <a:extLst>
                    <a:ext uri="{9D8B030D-6E8A-4147-A177-3AD203B41FA5}">
                      <a16:colId xmlns:a16="http://schemas.microsoft.com/office/drawing/2014/main" val="1340770709"/>
                    </a:ext>
                  </a:extLst>
                </a:gridCol>
                <a:gridCol w="4243823">
                  <a:extLst>
                    <a:ext uri="{9D8B030D-6E8A-4147-A177-3AD203B41FA5}">
                      <a16:colId xmlns:a16="http://schemas.microsoft.com/office/drawing/2014/main" val="2371073109"/>
                    </a:ext>
                  </a:extLst>
                </a:gridCol>
                <a:gridCol w="1276813">
                  <a:extLst>
                    <a:ext uri="{9D8B030D-6E8A-4147-A177-3AD203B41FA5}">
                      <a16:colId xmlns:a16="http://schemas.microsoft.com/office/drawing/2014/main" val="1992996351"/>
                    </a:ext>
                  </a:extLst>
                </a:gridCol>
                <a:gridCol w="4083366">
                  <a:extLst>
                    <a:ext uri="{9D8B030D-6E8A-4147-A177-3AD203B41FA5}">
                      <a16:colId xmlns:a16="http://schemas.microsoft.com/office/drawing/2014/main" val="2964917557"/>
                    </a:ext>
                  </a:extLst>
                </a:gridCol>
              </a:tblGrid>
              <a:tr h="520106">
                <a:tc>
                  <a:txBody>
                    <a:bodyPr/>
                    <a:lstStyle/>
                    <a:p>
                      <a:pPr algn="ctr"/>
                      <a:r>
                        <a:rPr lang="en-IN" sz="1800" b="1" i="0" u="none" strike="noStrike" kern="1200" baseline="0" dirty="0">
                          <a:solidFill>
                            <a:schemeClr val="lt1"/>
                          </a:solidFill>
                          <a:latin typeface="+mn-lt"/>
                          <a:ea typeface="+mn-ea"/>
                          <a:cs typeface="+mn-cs"/>
                        </a:rPr>
                        <a:t>Task #</a:t>
                      </a:r>
                      <a:endParaRPr lang="en-IN" dirty="0"/>
                    </a:p>
                  </a:txBody>
                  <a:tcPr/>
                </a:tc>
                <a:tc>
                  <a:txBody>
                    <a:bodyPr/>
                    <a:lstStyle/>
                    <a:p>
                      <a:pPr algn="ctr"/>
                      <a:r>
                        <a:rPr lang="en-IN" sz="1800" b="1" i="0" u="none" strike="noStrike" kern="1200" baseline="0" dirty="0">
                          <a:solidFill>
                            <a:schemeClr val="lt1"/>
                          </a:solidFill>
                          <a:latin typeface="+mn-lt"/>
                          <a:ea typeface="+mn-ea"/>
                          <a:cs typeface="+mn-cs"/>
                        </a:rPr>
                        <a:t>Observation</a:t>
                      </a:r>
                      <a:endParaRPr lang="en-IN" dirty="0"/>
                    </a:p>
                  </a:txBody>
                  <a:tcPr/>
                </a:tc>
                <a:tc>
                  <a:txBody>
                    <a:bodyPr/>
                    <a:lstStyle/>
                    <a:p>
                      <a:pPr algn="ctr"/>
                      <a:r>
                        <a:rPr lang="en-IN" sz="1800" b="1" i="0" u="none" strike="noStrike" kern="1200" baseline="0" dirty="0">
                          <a:solidFill>
                            <a:schemeClr val="lt1"/>
                          </a:solidFill>
                          <a:latin typeface="+mn-lt"/>
                          <a:ea typeface="+mn-ea"/>
                          <a:cs typeface="+mn-cs"/>
                        </a:rPr>
                        <a:t>Severity</a:t>
                      </a:r>
                      <a:endParaRPr lang="en-IN" dirty="0"/>
                    </a:p>
                  </a:txBody>
                  <a:tcPr/>
                </a:tc>
                <a:tc>
                  <a:txBody>
                    <a:bodyPr/>
                    <a:lstStyle/>
                    <a:p>
                      <a:pPr algn="ctr"/>
                      <a:r>
                        <a:rPr lang="en-IN" sz="1800" b="1" i="0" u="none" strike="noStrike" kern="1200" baseline="0" dirty="0">
                          <a:solidFill>
                            <a:schemeClr val="lt1"/>
                          </a:solidFill>
                          <a:latin typeface="+mn-lt"/>
                          <a:ea typeface="+mn-ea"/>
                          <a:cs typeface="+mn-cs"/>
                        </a:rPr>
                        <a:t>Recommendation</a:t>
                      </a:r>
                      <a:endParaRPr lang="en-IN" dirty="0"/>
                    </a:p>
                  </a:txBody>
                  <a:tcPr/>
                </a:tc>
                <a:extLst>
                  <a:ext uri="{0D108BD9-81ED-4DB2-BD59-A6C34878D82A}">
                    <a16:rowId xmlns:a16="http://schemas.microsoft.com/office/drawing/2014/main" val="1223183661"/>
                  </a:ext>
                </a:extLst>
              </a:tr>
              <a:tr h="965555">
                <a:tc>
                  <a:txBody>
                    <a:bodyPr/>
                    <a:lstStyle/>
                    <a:p>
                      <a:pPr algn="ctr"/>
                      <a:r>
                        <a:rPr lang="en-IN" dirty="0"/>
                        <a:t>1</a:t>
                      </a:r>
                    </a:p>
                  </a:txBody>
                  <a:tcPr/>
                </a:tc>
                <a:tc>
                  <a:txBody>
                    <a:bodyPr/>
                    <a:lstStyle/>
                    <a:p>
                      <a:pPr algn="l"/>
                      <a:r>
                        <a:rPr lang="en-IN" dirty="0"/>
                        <a:t>User suggested that “quick logins” i.e. login using social media FB/Google/etc. option would available.</a:t>
                      </a:r>
                    </a:p>
                  </a:txBody>
                  <a:tcPr/>
                </a:tc>
                <a:tc>
                  <a:txBody>
                    <a:bodyPr/>
                    <a:lstStyle/>
                    <a:p>
                      <a:pPr algn="ctr"/>
                      <a:r>
                        <a:rPr lang="en-IN" dirty="0"/>
                        <a:t>3</a:t>
                      </a:r>
                    </a:p>
                  </a:txBody>
                  <a:tcPr/>
                </a:tc>
                <a:tc>
                  <a:txBody>
                    <a:bodyPr/>
                    <a:lstStyle/>
                    <a:p>
                      <a:pPr algn="l"/>
                      <a:r>
                        <a:rPr lang="en-IN" sz="1800" b="0" i="0" u="none" strike="noStrike" kern="1200" baseline="0" dirty="0">
                          <a:solidFill>
                            <a:schemeClr val="dk1"/>
                          </a:solidFill>
                          <a:latin typeface="+mn-lt"/>
                          <a:ea typeface="+mn-ea"/>
                          <a:cs typeface="+mn-cs"/>
                        </a:rPr>
                        <a:t>The current login process seemed pretty straight forward to users. But having “Quick login” option, It will help to save time and avoid to forget account credentials.</a:t>
                      </a:r>
                      <a:endParaRPr lang="en-IN" dirty="0"/>
                    </a:p>
                  </a:txBody>
                  <a:tcPr/>
                </a:tc>
                <a:extLst>
                  <a:ext uri="{0D108BD9-81ED-4DB2-BD59-A6C34878D82A}">
                    <a16:rowId xmlns:a16="http://schemas.microsoft.com/office/drawing/2014/main" val="4197039164"/>
                  </a:ext>
                </a:extLst>
              </a:tr>
              <a:tr h="719181">
                <a:tc>
                  <a:txBody>
                    <a:bodyPr/>
                    <a:lstStyle/>
                    <a:p>
                      <a:pPr algn="ctr"/>
                      <a:r>
                        <a:rPr lang="en-IN" dirty="0"/>
                        <a:t>2</a:t>
                      </a:r>
                    </a:p>
                  </a:txBody>
                  <a:tcPr/>
                </a:tc>
                <a:tc>
                  <a:txBody>
                    <a:bodyPr/>
                    <a:lstStyle/>
                    <a:p>
                      <a:pPr algn="l"/>
                      <a:r>
                        <a:rPr lang="en-IN" dirty="0"/>
                        <a:t>User misses the progress bar in app.</a:t>
                      </a:r>
                    </a:p>
                  </a:txBody>
                  <a:tcPr/>
                </a:tc>
                <a:tc>
                  <a:txBody>
                    <a:bodyPr/>
                    <a:lstStyle/>
                    <a:p>
                      <a:pPr algn="ctr"/>
                      <a:r>
                        <a:rPr lang="en-IN" dirty="0"/>
                        <a:t>3</a:t>
                      </a:r>
                    </a:p>
                  </a:txBody>
                  <a:tcPr/>
                </a:tc>
                <a:tc>
                  <a:txBody>
                    <a:bodyPr/>
                    <a:lstStyle/>
                    <a:p>
                      <a:pPr algn="l"/>
                      <a:r>
                        <a:rPr lang="en-IN" dirty="0"/>
                        <a:t>Progress bar is help to keep the track of the user. </a:t>
                      </a:r>
                    </a:p>
                  </a:txBody>
                  <a:tcPr/>
                </a:tc>
                <a:extLst>
                  <a:ext uri="{0D108BD9-81ED-4DB2-BD59-A6C34878D82A}">
                    <a16:rowId xmlns:a16="http://schemas.microsoft.com/office/drawing/2014/main" val="3811135993"/>
                  </a:ext>
                </a:extLst>
              </a:tr>
              <a:tr h="965555">
                <a:tc>
                  <a:txBody>
                    <a:bodyPr/>
                    <a:lstStyle/>
                    <a:p>
                      <a:pPr algn="ctr"/>
                      <a:r>
                        <a:rPr lang="en-IN" dirty="0"/>
                        <a:t>3</a:t>
                      </a:r>
                    </a:p>
                  </a:txBody>
                  <a:tcPr/>
                </a:tc>
                <a:tc>
                  <a:txBody>
                    <a:bodyPr/>
                    <a:lstStyle/>
                    <a:p>
                      <a:pPr algn="l"/>
                      <a:r>
                        <a:rPr lang="en-IN" dirty="0"/>
                        <a:t>User suggested that “Edit option” for set in the Flash card menu would be there.</a:t>
                      </a:r>
                    </a:p>
                  </a:txBody>
                  <a:tcPr/>
                </a:tc>
                <a:tc>
                  <a:txBody>
                    <a:bodyPr/>
                    <a:lstStyle/>
                    <a:p>
                      <a:pPr algn="ctr"/>
                      <a:r>
                        <a:rPr lang="en-IN" dirty="0"/>
                        <a:t>4</a:t>
                      </a:r>
                    </a:p>
                  </a:txBody>
                  <a:tcPr/>
                </a:tc>
                <a:tc>
                  <a:txBody>
                    <a:bodyPr/>
                    <a:lstStyle/>
                    <a:p>
                      <a:pPr algn="l"/>
                      <a:r>
                        <a:rPr lang="en-IN" dirty="0"/>
                        <a:t>“Edit option” in the set menu help to rewrite and reorganised the structure of the Flash cards. It is on high priority.</a:t>
                      </a:r>
                    </a:p>
                  </a:txBody>
                  <a:tcPr/>
                </a:tc>
                <a:extLst>
                  <a:ext uri="{0D108BD9-81ED-4DB2-BD59-A6C34878D82A}">
                    <a16:rowId xmlns:a16="http://schemas.microsoft.com/office/drawing/2014/main" val="4279527538"/>
                  </a:ext>
                </a:extLst>
              </a:tr>
              <a:tr h="965555">
                <a:tc>
                  <a:txBody>
                    <a:bodyPr/>
                    <a:lstStyle/>
                    <a:p>
                      <a:pPr algn="ctr"/>
                      <a:r>
                        <a:rPr lang="en-IN" dirty="0"/>
                        <a:t>4</a:t>
                      </a:r>
                    </a:p>
                  </a:txBody>
                  <a:tcPr/>
                </a:tc>
                <a:tc>
                  <a:txBody>
                    <a:bodyPr/>
                    <a:lstStyle/>
                    <a:p>
                      <a:pPr algn="l"/>
                      <a:r>
                        <a:rPr lang="en-IN" sz="1800" b="0" i="0" u="none" strike="noStrike" kern="1200" baseline="0" dirty="0">
                          <a:solidFill>
                            <a:schemeClr val="dk1"/>
                          </a:solidFill>
                          <a:latin typeface="+mn-lt"/>
                          <a:ea typeface="+mn-ea"/>
                          <a:cs typeface="+mn-cs"/>
                        </a:rPr>
                        <a:t>User misses a back button on the “every single” pages.</a:t>
                      </a:r>
                      <a:endParaRPr lang="en-IN" dirty="0"/>
                    </a:p>
                  </a:txBody>
                  <a:tcPr/>
                </a:tc>
                <a:tc>
                  <a:txBody>
                    <a:bodyPr/>
                    <a:lstStyle/>
                    <a:p>
                      <a:pPr algn="ctr"/>
                      <a:r>
                        <a:rPr lang="en-IN" dirty="0"/>
                        <a:t>2</a:t>
                      </a:r>
                    </a:p>
                  </a:txBody>
                  <a:tcPr/>
                </a:tc>
                <a:tc>
                  <a:txBody>
                    <a:bodyPr/>
                    <a:lstStyle/>
                    <a:p>
                      <a:pPr algn="l"/>
                      <a:r>
                        <a:rPr lang="en-IN" dirty="0"/>
                        <a:t>On most of pages there is Home page logo bellow on bar. It is not necessary that it should be on every single pages.</a:t>
                      </a:r>
                    </a:p>
                  </a:txBody>
                  <a:tcPr/>
                </a:tc>
                <a:extLst>
                  <a:ext uri="{0D108BD9-81ED-4DB2-BD59-A6C34878D82A}">
                    <a16:rowId xmlns:a16="http://schemas.microsoft.com/office/drawing/2014/main" val="1924792056"/>
                  </a:ext>
                </a:extLst>
              </a:tr>
              <a:tr h="965555">
                <a:tc>
                  <a:txBody>
                    <a:bodyPr/>
                    <a:lstStyle/>
                    <a:p>
                      <a:pPr algn="ctr"/>
                      <a:r>
                        <a:rPr lang="en-IN" dirty="0"/>
                        <a:t>5</a:t>
                      </a:r>
                    </a:p>
                  </a:txBody>
                  <a:tcPr/>
                </a:tc>
                <a:tc>
                  <a:txBody>
                    <a:bodyPr/>
                    <a:lstStyle/>
                    <a:p>
                      <a:pPr algn="l"/>
                      <a:r>
                        <a:rPr lang="en-IN" dirty="0"/>
                        <a:t>User suggested that there will be option for changing the pronunciation language. i.e. British, American. Etc. </a:t>
                      </a:r>
                    </a:p>
                  </a:txBody>
                  <a:tcPr/>
                </a:tc>
                <a:tc>
                  <a:txBody>
                    <a:bodyPr/>
                    <a:lstStyle/>
                    <a:p>
                      <a:pPr algn="ctr"/>
                      <a:r>
                        <a:rPr lang="en-IN" dirty="0"/>
                        <a:t>1</a:t>
                      </a:r>
                    </a:p>
                  </a:txBody>
                  <a:tcPr/>
                </a:tc>
                <a:tc>
                  <a:txBody>
                    <a:bodyPr/>
                    <a:lstStyle/>
                    <a:p>
                      <a:pPr algn="l"/>
                      <a:r>
                        <a:rPr lang="en-IN" dirty="0"/>
                        <a:t>It is not so necessary feature for the app. </a:t>
                      </a:r>
                    </a:p>
                  </a:txBody>
                  <a:tcPr/>
                </a:tc>
                <a:extLst>
                  <a:ext uri="{0D108BD9-81ED-4DB2-BD59-A6C34878D82A}">
                    <a16:rowId xmlns:a16="http://schemas.microsoft.com/office/drawing/2014/main" val="46791665"/>
                  </a:ext>
                </a:extLst>
              </a:tr>
            </a:tbl>
          </a:graphicData>
        </a:graphic>
      </p:graphicFrame>
      <p:sp>
        <p:nvSpPr>
          <p:cNvPr id="9" name="TextBox 8">
            <a:extLst>
              <a:ext uri="{FF2B5EF4-FFF2-40B4-BE49-F238E27FC236}">
                <a16:creationId xmlns:a16="http://schemas.microsoft.com/office/drawing/2014/main" id="{D9C31868-802E-4A4A-AAAE-D293DC0CAABC}"/>
              </a:ext>
            </a:extLst>
          </p:cNvPr>
          <p:cNvSpPr txBox="1"/>
          <p:nvPr/>
        </p:nvSpPr>
        <p:spPr>
          <a:xfrm>
            <a:off x="706836" y="6383972"/>
            <a:ext cx="4987127" cy="323165"/>
          </a:xfrm>
          <a:prstGeom prst="rect">
            <a:avLst/>
          </a:prstGeom>
          <a:noFill/>
        </p:spPr>
        <p:txBody>
          <a:bodyPr wrap="square" rtlCol="0">
            <a:spAutoFit/>
          </a:bodyPr>
          <a:lstStyle/>
          <a:p>
            <a:r>
              <a:rPr lang="en-IN" sz="1500" b="1" dirty="0"/>
              <a:t>Ref: Jakob Nielsen’s severity rating scale</a:t>
            </a:r>
            <a:endParaRPr lang="en-IN" sz="1500" dirty="0"/>
          </a:p>
        </p:txBody>
      </p:sp>
    </p:spTree>
    <p:extLst>
      <p:ext uri="{BB962C8B-B14F-4D97-AF65-F5344CB8AC3E}">
        <p14:creationId xmlns:p14="http://schemas.microsoft.com/office/powerpoint/2010/main" val="3211961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1BD3640-921F-4D6C-909C-3EC84D971BE3}"/>
              </a:ext>
            </a:extLst>
          </p:cNvPr>
          <p:cNvPicPr>
            <a:picLocks noChangeAspect="1"/>
          </p:cNvPicPr>
          <p:nvPr/>
        </p:nvPicPr>
        <p:blipFill rotWithShape="1">
          <a:blip r:embed="rId2"/>
          <a:srcRect t="1999" r="2521"/>
          <a:stretch/>
        </p:blipFill>
        <p:spPr>
          <a:xfrm>
            <a:off x="200007" y="1427602"/>
            <a:ext cx="6417108" cy="5196978"/>
          </a:xfrm>
          <a:prstGeom prst="rect">
            <a:avLst/>
          </a:prstGeom>
        </p:spPr>
      </p:pic>
      <p:pic>
        <p:nvPicPr>
          <p:cNvPr id="9" name="Picture 8">
            <a:extLst>
              <a:ext uri="{FF2B5EF4-FFF2-40B4-BE49-F238E27FC236}">
                <a16:creationId xmlns:a16="http://schemas.microsoft.com/office/drawing/2014/main" id="{FC30A63A-AD26-42EC-B17D-C7FABC68E8DC}"/>
              </a:ext>
            </a:extLst>
          </p:cNvPr>
          <p:cNvPicPr>
            <a:picLocks noChangeAspect="1"/>
          </p:cNvPicPr>
          <p:nvPr/>
        </p:nvPicPr>
        <p:blipFill rotWithShape="1">
          <a:blip r:embed="rId3"/>
          <a:srcRect l="21174"/>
          <a:stretch/>
        </p:blipFill>
        <p:spPr>
          <a:xfrm>
            <a:off x="6692511" y="1427602"/>
            <a:ext cx="5267616" cy="5196978"/>
          </a:xfrm>
          <a:prstGeom prst="rect">
            <a:avLst/>
          </a:prstGeom>
        </p:spPr>
      </p:pic>
      <p:sp>
        <p:nvSpPr>
          <p:cNvPr id="11" name="Title 1">
            <a:extLst>
              <a:ext uri="{FF2B5EF4-FFF2-40B4-BE49-F238E27FC236}">
                <a16:creationId xmlns:a16="http://schemas.microsoft.com/office/drawing/2014/main" id="{1C559730-ECF4-496E-A084-926BE8FAA21E}"/>
              </a:ext>
            </a:extLst>
          </p:cNvPr>
          <p:cNvSpPr>
            <a:spLocks noGrp="1"/>
          </p:cNvSpPr>
          <p:nvPr>
            <p:ph type="title"/>
          </p:nvPr>
        </p:nvSpPr>
        <p:spPr>
          <a:xfrm>
            <a:off x="1761481" y="415127"/>
            <a:ext cx="8998145" cy="757326"/>
          </a:xfrm>
        </p:spPr>
        <p:txBody>
          <a:bodyPr>
            <a:noAutofit/>
          </a:bodyPr>
          <a:lstStyle/>
          <a:p>
            <a:br>
              <a:rPr lang="en-IN" b="1" dirty="0"/>
            </a:br>
            <a:r>
              <a:rPr lang="en-IN" b="1" dirty="0"/>
              <a:t>Paper Wireframes for Revised Prototype</a:t>
            </a:r>
            <a:br>
              <a:rPr lang="en-IN" b="1" dirty="0"/>
            </a:br>
            <a:r>
              <a:rPr lang="en-IN" b="1" dirty="0"/>
              <a:t> </a:t>
            </a:r>
          </a:p>
        </p:txBody>
      </p:sp>
    </p:spTree>
    <p:extLst>
      <p:ext uri="{BB962C8B-B14F-4D97-AF65-F5344CB8AC3E}">
        <p14:creationId xmlns:p14="http://schemas.microsoft.com/office/powerpoint/2010/main" val="2512942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5C3DF-849A-453A-9C6B-9A2DEA14C776}"/>
              </a:ext>
            </a:extLst>
          </p:cNvPr>
          <p:cNvSpPr>
            <a:spLocks noGrp="1"/>
          </p:cNvSpPr>
          <p:nvPr>
            <p:ph type="title"/>
          </p:nvPr>
        </p:nvSpPr>
        <p:spPr>
          <a:xfrm>
            <a:off x="680321" y="882256"/>
            <a:ext cx="9613861" cy="755813"/>
          </a:xfrm>
        </p:spPr>
        <p:txBody>
          <a:bodyPr>
            <a:normAutofit fontScale="90000"/>
          </a:bodyPr>
          <a:lstStyle/>
          <a:p>
            <a:br>
              <a:rPr lang="en-IN" dirty="0"/>
            </a:br>
            <a:r>
              <a:rPr lang="en-IN" dirty="0"/>
              <a:t>Click on image to view the prototypes</a:t>
            </a:r>
            <a:br>
              <a:rPr lang="en-IN" dirty="0"/>
            </a:br>
            <a:endParaRPr lang="en-IN" dirty="0"/>
          </a:p>
        </p:txBody>
      </p:sp>
      <p:sp>
        <p:nvSpPr>
          <p:cNvPr id="4" name="TextBox 3">
            <a:extLst>
              <a:ext uri="{FF2B5EF4-FFF2-40B4-BE49-F238E27FC236}">
                <a16:creationId xmlns:a16="http://schemas.microsoft.com/office/drawing/2014/main" id="{D296FEC4-33E8-4690-95FF-B69FC25F90BA}"/>
              </a:ext>
            </a:extLst>
          </p:cNvPr>
          <p:cNvSpPr txBox="1"/>
          <p:nvPr/>
        </p:nvSpPr>
        <p:spPr>
          <a:xfrm>
            <a:off x="1705386" y="1998833"/>
            <a:ext cx="2145464" cy="369332"/>
          </a:xfrm>
          <a:prstGeom prst="rect">
            <a:avLst/>
          </a:prstGeom>
          <a:noFill/>
        </p:spPr>
        <p:txBody>
          <a:bodyPr wrap="square" rtlCol="0">
            <a:spAutoFit/>
          </a:bodyPr>
          <a:lstStyle/>
          <a:p>
            <a:r>
              <a:rPr lang="en-IN" b="1" dirty="0"/>
              <a:t>Original Prototype</a:t>
            </a:r>
            <a:endParaRPr lang="en-IN" dirty="0"/>
          </a:p>
        </p:txBody>
      </p:sp>
      <p:sp>
        <p:nvSpPr>
          <p:cNvPr id="5" name="TextBox 4">
            <a:extLst>
              <a:ext uri="{FF2B5EF4-FFF2-40B4-BE49-F238E27FC236}">
                <a16:creationId xmlns:a16="http://schemas.microsoft.com/office/drawing/2014/main" id="{7D82D64B-1EBA-4DAA-A205-5E5BC72D0161}"/>
              </a:ext>
            </a:extLst>
          </p:cNvPr>
          <p:cNvSpPr txBox="1"/>
          <p:nvPr/>
        </p:nvSpPr>
        <p:spPr>
          <a:xfrm>
            <a:off x="7875252" y="2014858"/>
            <a:ext cx="2188757" cy="369332"/>
          </a:xfrm>
          <a:prstGeom prst="rect">
            <a:avLst/>
          </a:prstGeom>
          <a:noFill/>
        </p:spPr>
        <p:txBody>
          <a:bodyPr wrap="square" rtlCol="0">
            <a:spAutoFit/>
          </a:bodyPr>
          <a:lstStyle/>
          <a:p>
            <a:r>
              <a:rPr lang="en-IN" b="1" dirty="0"/>
              <a:t>Revised Prototype</a:t>
            </a:r>
            <a:endParaRPr lang="en-IN" dirty="0"/>
          </a:p>
        </p:txBody>
      </p:sp>
      <p:cxnSp>
        <p:nvCxnSpPr>
          <p:cNvPr id="10" name="Straight Connector 9">
            <a:extLst>
              <a:ext uri="{FF2B5EF4-FFF2-40B4-BE49-F238E27FC236}">
                <a16:creationId xmlns:a16="http://schemas.microsoft.com/office/drawing/2014/main" id="{C4140D12-DC24-4A6E-966E-21CFCABEC5CF}"/>
              </a:ext>
            </a:extLst>
          </p:cNvPr>
          <p:cNvCxnSpPr>
            <a:cxnSpLocks/>
          </p:cNvCxnSpPr>
          <p:nvPr/>
        </p:nvCxnSpPr>
        <p:spPr>
          <a:xfrm flipH="1">
            <a:off x="6096000" y="2004443"/>
            <a:ext cx="0" cy="4594896"/>
          </a:xfrm>
          <a:prstGeom prst="line">
            <a:avLst/>
          </a:prstGeom>
          <a:ln w="38100"/>
        </p:spPr>
        <p:style>
          <a:lnRef idx="3">
            <a:schemeClr val="dk1"/>
          </a:lnRef>
          <a:fillRef idx="0">
            <a:schemeClr val="dk1"/>
          </a:fillRef>
          <a:effectRef idx="2">
            <a:schemeClr val="dk1"/>
          </a:effectRef>
          <a:fontRef idx="minor">
            <a:schemeClr val="tx1"/>
          </a:fontRef>
        </p:style>
      </p:cxnSp>
      <p:sp>
        <p:nvSpPr>
          <p:cNvPr id="11" name="Rectangle: Rounded Corners 10">
            <a:extLst>
              <a:ext uri="{FF2B5EF4-FFF2-40B4-BE49-F238E27FC236}">
                <a16:creationId xmlns:a16="http://schemas.microsoft.com/office/drawing/2014/main" id="{20BB3B2F-716F-49AE-9CF0-FC3A6D1EBF17}"/>
              </a:ext>
            </a:extLst>
          </p:cNvPr>
          <p:cNvSpPr/>
          <p:nvPr/>
        </p:nvSpPr>
        <p:spPr>
          <a:xfrm>
            <a:off x="1581971" y="2384190"/>
            <a:ext cx="2350512" cy="4305571"/>
          </a:xfrm>
          <a:prstGeom prst="round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a:hlinkClick r:id="rId2"/>
            <a:extLst>
              <a:ext uri="{FF2B5EF4-FFF2-40B4-BE49-F238E27FC236}">
                <a16:creationId xmlns:a16="http://schemas.microsoft.com/office/drawing/2014/main" id="{25D71092-428D-4F0F-BEA7-FDECB2C6B3A1}"/>
              </a:ext>
            </a:extLst>
          </p:cNvPr>
          <p:cNvPicPr>
            <a:picLocks noChangeAspect="1"/>
          </p:cNvPicPr>
          <p:nvPr/>
        </p:nvPicPr>
        <p:blipFill>
          <a:blip r:embed="rId3"/>
          <a:stretch>
            <a:fillRect/>
          </a:stretch>
        </p:blipFill>
        <p:spPr>
          <a:xfrm>
            <a:off x="1776191" y="2863577"/>
            <a:ext cx="1911976" cy="3252518"/>
          </a:xfrm>
          <a:prstGeom prst="rect">
            <a:avLst/>
          </a:prstGeom>
        </p:spPr>
      </p:pic>
      <p:sp>
        <p:nvSpPr>
          <p:cNvPr id="13" name="Circle: Hollow 12">
            <a:extLst>
              <a:ext uri="{FF2B5EF4-FFF2-40B4-BE49-F238E27FC236}">
                <a16:creationId xmlns:a16="http://schemas.microsoft.com/office/drawing/2014/main" id="{4823FAC9-6FFA-41E6-8920-A72FCAB03B86}"/>
              </a:ext>
            </a:extLst>
          </p:cNvPr>
          <p:cNvSpPr/>
          <p:nvPr/>
        </p:nvSpPr>
        <p:spPr>
          <a:xfrm>
            <a:off x="2646090" y="6338846"/>
            <a:ext cx="153863" cy="165698"/>
          </a:xfrm>
          <a:prstGeom prst="donu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4" name="Rectangle: Rounded Corners 13">
            <a:extLst>
              <a:ext uri="{FF2B5EF4-FFF2-40B4-BE49-F238E27FC236}">
                <a16:creationId xmlns:a16="http://schemas.microsoft.com/office/drawing/2014/main" id="{CF6E3C61-6047-4FE0-A757-4E1DF6A46F92}"/>
              </a:ext>
            </a:extLst>
          </p:cNvPr>
          <p:cNvSpPr/>
          <p:nvPr/>
        </p:nvSpPr>
        <p:spPr>
          <a:xfrm>
            <a:off x="7747157" y="2406376"/>
            <a:ext cx="2378954" cy="4347607"/>
          </a:xfrm>
          <a:prstGeom prst="round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hlinkClick r:id="rId4"/>
            <a:extLst>
              <a:ext uri="{FF2B5EF4-FFF2-40B4-BE49-F238E27FC236}">
                <a16:creationId xmlns:a16="http://schemas.microsoft.com/office/drawing/2014/main" id="{C6588AC1-D977-4223-B8C6-5BEF0AD3DF70}"/>
              </a:ext>
            </a:extLst>
          </p:cNvPr>
          <p:cNvPicPr>
            <a:picLocks noChangeAspect="1"/>
          </p:cNvPicPr>
          <p:nvPr/>
        </p:nvPicPr>
        <p:blipFill>
          <a:blip r:embed="rId5"/>
          <a:stretch>
            <a:fillRect/>
          </a:stretch>
        </p:blipFill>
        <p:spPr>
          <a:xfrm>
            <a:off x="8043773" y="2916975"/>
            <a:ext cx="1761252" cy="3240000"/>
          </a:xfrm>
          <a:prstGeom prst="rect">
            <a:avLst/>
          </a:prstGeom>
        </p:spPr>
      </p:pic>
      <p:sp>
        <p:nvSpPr>
          <p:cNvPr id="15" name="Circle: Hollow 14">
            <a:extLst>
              <a:ext uri="{FF2B5EF4-FFF2-40B4-BE49-F238E27FC236}">
                <a16:creationId xmlns:a16="http://schemas.microsoft.com/office/drawing/2014/main" id="{F293FF4B-CD69-40A1-B833-FA9EA0482DA3}"/>
              </a:ext>
            </a:extLst>
          </p:cNvPr>
          <p:cNvSpPr/>
          <p:nvPr/>
        </p:nvSpPr>
        <p:spPr>
          <a:xfrm>
            <a:off x="8924399" y="6362220"/>
            <a:ext cx="153863" cy="165698"/>
          </a:xfrm>
          <a:prstGeom prst="donu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956196335"/>
      </p:ext>
    </p:extLst>
  </p:cSld>
  <p:clrMapOvr>
    <a:masterClrMapping/>
  </p:clrMapOvr>
</p:sld>
</file>

<file path=ppt/theme/theme1.xml><?xml version="1.0" encoding="utf-8"?>
<a:theme xmlns:a="http://schemas.openxmlformats.org/drawingml/2006/main" name="Berli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535</TotalTime>
  <Words>1093</Words>
  <Application>Microsoft Office PowerPoint</Application>
  <PresentationFormat>Widescreen</PresentationFormat>
  <Paragraphs>130</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Trebuchet MS</vt:lpstr>
      <vt:lpstr>Berlin</vt:lpstr>
      <vt:lpstr>Task 1.6 Usability Test</vt:lpstr>
      <vt:lpstr>Usability Test Plan</vt:lpstr>
      <vt:lpstr>PowerPoint Presentation</vt:lpstr>
      <vt:lpstr>PowerPoint Presentation</vt:lpstr>
      <vt:lpstr>PowerPoint Presentation</vt:lpstr>
      <vt:lpstr>PowerPoint Presentation</vt:lpstr>
      <vt:lpstr>PowerPoint Presentation</vt:lpstr>
      <vt:lpstr> Paper Wireframes for Revised Prototype  </vt:lpstr>
      <vt:lpstr> Click on image to view the prototypes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1.6 Usability Test</dc:title>
  <dc:creator>vivek bombatkar</dc:creator>
  <cp:lastModifiedBy>vivek bombatkar</cp:lastModifiedBy>
  <cp:revision>97</cp:revision>
  <dcterms:created xsi:type="dcterms:W3CDTF">2019-03-25T11:28:40Z</dcterms:created>
  <dcterms:modified xsi:type="dcterms:W3CDTF">2019-03-27T13:30:49Z</dcterms:modified>
</cp:coreProperties>
</file>

<file path=docProps/thumbnail.jpeg>
</file>